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67" r:id="rId2"/>
    <p:sldId id="412" r:id="rId3"/>
    <p:sldId id="415" r:id="rId4"/>
    <p:sldId id="461" r:id="rId5"/>
    <p:sldId id="417" r:id="rId6"/>
    <p:sldId id="420" r:id="rId7"/>
    <p:sldId id="419" r:id="rId8"/>
    <p:sldId id="422" r:id="rId9"/>
    <p:sldId id="424" r:id="rId10"/>
    <p:sldId id="427" r:id="rId11"/>
    <p:sldId id="428" r:id="rId12"/>
    <p:sldId id="429" r:id="rId13"/>
    <p:sldId id="433" r:id="rId14"/>
    <p:sldId id="430" r:id="rId15"/>
    <p:sldId id="437" r:id="rId16"/>
    <p:sldId id="438" r:id="rId17"/>
    <p:sldId id="439" r:id="rId18"/>
    <p:sldId id="440" r:id="rId19"/>
    <p:sldId id="441" r:id="rId20"/>
    <p:sldId id="443" r:id="rId21"/>
    <p:sldId id="444" r:id="rId22"/>
    <p:sldId id="445" r:id="rId23"/>
    <p:sldId id="446" r:id="rId24"/>
    <p:sldId id="448" r:id="rId25"/>
    <p:sldId id="450" r:id="rId26"/>
    <p:sldId id="454" r:id="rId27"/>
    <p:sldId id="452" r:id="rId28"/>
    <p:sldId id="453" r:id="rId29"/>
    <p:sldId id="449" r:id="rId30"/>
    <p:sldId id="457" r:id="rId31"/>
    <p:sldId id="458" r:id="rId32"/>
    <p:sldId id="459" r:id="rId33"/>
    <p:sldId id="46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2428"/>
    <a:srgbClr val="EDF2EE"/>
    <a:srgbClr val="832077"/>
    <a:srgbClr val="289989"/>
    <a:srgbClr val="2E75B6"/>
    <a:srgbClr val="DC9795"/>
    <a:srgbClr val="4082BD"/>
    <a:srgbClr val="EDF7FF"/>
    <a:srgbClr val="003D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38"/>
    <p:restoredTop sz="96327"/>
  </p:normalViewPr>
  <p:slideViewPr>
    <p:cSldViewPr snapToGrid="0">
      <p:cViewPr varScale="1">
        <p:scale>
          <a:sx n="90" d="100"/>
          <a:sy n="90" d="100"/>
        </p:scale>
        <p:origin x="60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jpg>
</file>

<file path=ppt/media/image40.png>
</file>

<file path=ppt/media/image41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A2C944-5118-C34A-9E15-28EC202C9005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1BF77E-DC50-CB46-A208-333A2ACF6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8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E75B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B0513AA-B845-6467-6C79-82E5EF93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664283"/>
            <a:ext cx="8813371" cy="1325563"/>
          </a:xfrm>
        </p:spPr>
        <p:txBody>
          <a:bodyPr/>
          <a:lstStyle>
            <a:lvl1pPr>
              <a:defRPr b="1">
                <a:solidFill>
                  <a:srgbClr val="182428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9825ECF7-A8DD-80A8-69BD-87675463D4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4909" y="1989846"/>
            <a:ext cx="8813370" cy="914400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18242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040789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E75B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91B866C0-B822-2588-D3E4-A0ECC3EA4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6"/>
            <a:ext cx="10515600" cy="1097280"/>
          </a:xfrm>
        </p:spPr>
        <p:txBody>
          <a:bodyPr>
            <a:normAutofit/>
          </a:bodyPr>
          <a:lstStyle>
            <a:lvl1pPr>
              <a:defRPr sz="3600" b="1">
                <a:solidFill>
                  <a:srgbClr val="003D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32A868E-E546-C3A6-872E-4F91C58977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3746690"/>
          </a:xfrm>
        </p:spPr>
        <p:txBody>
          <a:bodyPr/>
          <a:lstStyle>
            <a:lvl1pPr>
              <a:defRPr sz="3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8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0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8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34485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3FBE3-F65E-5DEC-643A-CC12DD20FD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03950"/>
            <a:ext cx="2743200" cy="365125"/>
          </a:xfrm>
        </p:spPr>
        <p:txBody>
          <a:bodyPr/>
          <a:lstStyle/>
          <a:p>
            <a:fld id="{B85D2874-053D-F64A-ADFA-D941750A341C}" type="datetime1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93A6B-CBFF-1676-4A41-E54124AFB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6200" y="62039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E58BC-8AB2-5100-61AF-55A1E13B9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58200" y="6203950"/>
            <a:ext cx="2743200" cy="365125"/>
          </a:xfrm>
          <a:prstGeom prst="rect">
            <a:avLst/>
          </a:prstGeom>
        </p:spPr>
        <p:txBody>
          <a:bodyPr/>
          <a:lstStyle/>
          <a:p>
            <a:fld id="{7507080C-56A5-504D-A59C-9B8A2A81FAF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3">
            <a:extLst>
              <a:ext uri="{FF2B5EF4-FFF2-40B4-BE49-F238E27FC236}">
                <a16:creationId xmlns:a16="http://schemas.microsoft.com/office/drawing/2014/main" id="{AD5D0164-60CD-0871-4316-CDD769D7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 b="1">
                <a:solidFill>
                  <a:srgbClr val="EDF2EE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73FB3F1-0ACD-63C7-F0BD-FD7A0F61AF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70075"/>
            <a:ext cx="10515600" cy="3339019"/>
          </a:xfrm>
        </p:spPr>
        <p:txBody>
          <a:bodyPr/>
          <a:lstStyle>
            <a:lvl1pPr>
              <a:defRPr sz="32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0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D38AF5-5FA8-5F3F-4B83-4EAB3C2183D7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E75B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878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2899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436EB57-738C-44B7-462E-085EC71B65F3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003D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BE7EA9-343F-192C-71CF-006BFC296B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553245"/>
            <a:ext cx="12192000" cy="262371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E2561A5C-4C86-E11E-ED27-34E5A3C7AE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51571" y="0"/>
            <a:ext cx="2540429" cy="2106386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658D1DA5-BC14-A872-D1C0-3FBCEF595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664283"/>
            <a:ext cx="8813371" cy="1325563"/>
          </a:xfrm>
        </p:spPr>
        <p:txBody>
          <a:bodyPr/>
          <a:lstStyle>
            <a:lvl1pPr>
              <a:defRPr b="1">
                <a:solidFill>
                  <a:srgbClr val="EDF2EE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5C61F8A-908B-62BB-40CC-C01EED0595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4909" y="1989846"/>
            <a:ext cx="8813370" cy="914400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323005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rgbClr val="00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89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CA16093-7FE2-2F21-C73D-DEDE690318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2988" y="5209094"/>
            <a:ext cx="1886281" cy="1564002"/>
          </a:xfrm>
          <a:prstGeom prst="rect">
            <a:avLst/>
          </a:prstGeom>
        </p:spPr>
      </p:pic>
      <p:sp>
        <p:nvSpPr>
          <p:cNvPr id="2" name="Title 13">
            <a:extLst>
              <a:ext uri="{FF2B5EF4-FFF2-40B4-BE49-F238E27FC236}">
                <a16:creationId xmlns:a16="http://schemas.microsoft.com/office/drawing/2014/main" id="{813C7548-DF5D-97F6-1B5A-FA7722E3C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 b="1">
                <a:solidFill>
                  <a:srgbClr val="EDF2EE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FDDB2AE6-8EA6-1945-E82A-1711F8662D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70075"/>
            <a:ext cx="10515600" cy="3339019"/>
          </a:xfrm>
        </p:spPr>
        <p:txBody>
          <a:bodyPr/>
          <a:lstStyle>
            <a:lvl1pPr>
              <a:defRPr sz="32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0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8628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2467105"/>
            <a:ext cx="12192000" cy="681037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33FAC42B-5B68-FF67-0A40-CDC6074EE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27" y="3921873"/>
            <a:ext cx="8813371" cy="1325563"/>
          </a:xfrm>
        </p:spPr>
        <p:txBody>
          <a:bodyPr/>
          <a:lstStyle>
            <a:lvl1pPr>
              <a:defRPr b="1">
                <a:solidFill>
                  <a:srgbClr val="182428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835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EDF2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075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22A356-9447-479A-EF31-1951D9F49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B0008-FC98-25D2-4850-92A16483E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79829-3387-3959-A8D8-9679DD8556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6C05D-66DC-204B-BE6C-0E006F0EB2D8}" type="datetime1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9E7CF-A29A-6ADF-D239-FCA3B0226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04B39-5CE9-686A-CB13-9482636B4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00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50" r:id="rId2"/>
    <p:sldLayoutId id="2147483649" r:id="rId3"/>
    <p:sldLayoutId id="2147483691" r:id="rId4"/>
    <p:sldLayoutId id="2147483695" r:id="rId5"/>
    <p:sldLayoutId id="2147483689" r:id="rId6"/>
    <p:sldLayoutId id="214748370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marilynwolf.com/computers-as-components-fourth-edition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hyperlink" Target="https://www.cecs.uci.edu/publication/d-d-gajski-s-abdi-a-gerstlauer-and-g-schirner-embedded-system-design-modeling-synthesis-verification/" TargetMode="External"/><Relationship Id="rId4" Type="http://schemas.openxmlformats.org/officeDocument/2006/relationships/hyperlink" Target="https://ptolemy.berkeley.edu/books/leeseshia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jp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Relationship Id="rId9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81A2B-E2EF-014F-00D2-D8A7AD8DB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282" y="926512"/>
            <a:ext cx="11578363" cy="241014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600" dirty="0">
                <a:solidFill>
                  <a:srgbClr val="1A43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Cambria" panose="02040503050406030204" pitchFamily="18" charset="0"/>
              </a:rPr>
              <a:t>Course: Embedded System Design and Modeling</a:t>
            </a:r>
            <a:br>
              <a:rPr lang="en-US" sz="3600" dirty="0">
                <a:solidFill>
                  <a:srgbClr val="1A43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Cambria" panose="02040503050406030204" pitchFamily="18" charset="0"/>
              </a:rPr>
            </a:br>
            <a:r>
              <a:rPr lang="en-US" sz="3600" dirty="0">
                <a:solidFill>
                  <a:srgbClr val="1A43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Cambria" panose="02040503050406030204" pitchFamily="18" charset="0"/>
              </a:rPr>
              <a:t>Topic: Finite State Machine</a:t>
            </a:r>
            <a:b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Cambria" panose="02040503050406030204" pitchFamily="18" charset="0"/>
              </a:rPr>
            </a:b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3F659D9-AC40-A3AD-460D-BCF9C54044A8}"/>
              </a:ext>
            </a:extLst>
          </p:cNvPr>
          <p:cNvSpPr txBox="1">
            <a:spLocks/>
          </p:cNvSpPr>
          <p:nvPr/>
        </p:nvSpPr>
        <p:spPr>
          <a:xfrm>
            <a:off x="1518952" y="2422204"/>
            <a:ext cx="9144000" cy="357892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zh-CN" sz="3200" dirty="0">
                <a:ea typeface="Cambria" panose="02040503050406030204" pitchFamily="18" charset="0"/>
              </a:rPr>
              <a:t> Class </a:t>
            </a:r>
            <a:r>
              <a:rPr lang="en-US" sz="3200" dirty="0">
                <a:ea typeface="Cambria" panose="02040503050406030204" pitchFamily="18" charset="0"/>
              </a:rPr>
              <a:t>at Lewis University</a:t>
            </a:r>
            <a:endParaRPr lang="en-US" sz="4000" dirty="0">
              <a:ea typeface="Cambria" panose="02040503050406030204" pitchFamily="18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00612E4-27B8-87F6-B8E0-0628FA75585F}"/>
              </a:ext>
            </a:extLst>
          </p:cNvPr>
          <p:cNvSpPr txBox="1">
            <a:spLocks/>
          </p:cNvSpPr>
          <p:nvPr/>
        </p:nvSpPr>
        <p:spPr>
          <a:xfrm>
            <a:off x="1518952" y="4409027"/>
            <a:ext cx="9144000" cy="230666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3200" b="1" dirty="0">
                <a:ea typeface="Cambria" panose="02040503050406030204" pitchFamily="18" charset="0"/>
              </a:rPr>
              <a:t>Yue Cao</a:t>
            </a:r>
            <a:br>
              <a:rPr lang="en-US" sz="2000" dirty="0">
                <a:ea typeface="Cambria" panose="02040503050406030204" pitchFamily="18" charset="0"/>
              </a:rPr>
            </a:br>
            <a:r>
              <a:rPr lang="en-US" sz="2000" dirty="0">
                <a:ea typeface="Cambria" panose="02040503050406030204" pitchFamily="18" charset="0"/>
              </a:rPr>
              <a:t> </a:t>
            </a:r>
            <a:r>
              <a:rPr lang="en-US" sz="2400" dirty="0">
                <a:ea typeface="Cambria" panose="02040503050406030204" pitchFamily="18" charset="0"/>
              </a:rPr>
              <a:t>Purdue University, ECE</a:t>
            </a:r>
            <a:br>
              <a:rPr lang="en-US" sz="4000" dirty="0">
                <a:ea typeface="Cambria" panose="02040503050406030204" pitchFamily="18" charset="0"/>
              </a:rPr>
            </a:br>
            <a:r>
              <a:rPr lang="en-US" sz="2400" dirty="0">
                <a:ea typeface="Cambria" panose="02040503050406030204" pitchFamily="18" charset="0"/>
              </a:rPr>
              <a:t>yuecao@purdue.edu </a:t>
            </a:r>
          </a:p>
        </p:txBody>
      </p:sp>
    </p:spTree>
    <p:extLst>
      <p:ext uri="{BB962C8B-B14F-4D97-AF65-F5344CB8AC3E}">
        <p14:creationId xmlns:p14="http://schemas.microsoft.com/office/powerpoint/2010/main" val="3096034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15D3C-BE14-5E4A-B3E9-8D1471A83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A0CB6B-B371-C3CA-8620-D3FD5C7FB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Start with a basic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DCF0BD-CDD8-47C7-50C3-BB1A342ED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924" y="2446474"/>
            <a:ext cx="3107561" cy="274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E7C45A-7F02-CA98-02EA-D924837AE0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76865" y="2446474"/>
            <a:ext cx="5486400" cy="206404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6B06D5E-2219-5AE4-AB44-7589E40FC36A}"/>
                  </a:ext>
                </a:extLst>
              </p:cNvPr>
              <p:cNvSpPr txBox="1"/>
              <p:nvPr/>
            </p:nvSpPr>
            <p:spPr>
              <a:xfrm>
                <a:off x="5553012" y="4650723"/>
                <a:ext cx="515939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are signals,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𝑎𝑟𝑟𝑖𝑣𝑎𝑙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𝑑𝑒𝑝𝑎𝑟𝑡𝑢𝑟𝑒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𝑢𝑝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𝑑𝑜𝑤𝑛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𝑐𝑜𝑢𝑛𝑡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are ports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6B06D5E-2219-5AE4-AB44-7589E40FC3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3012" y="4650723"/>
                <a:ext cx="5159396" cy="646331"/>
              </a:xfrm>
              <a:prstGeom prst="rect">
                <a:avLst/>
              </a:prstGeom>
              <a:blipFill>
                <a:blip r:embed="rId4"/>
                <a:stretch>
                  <a:fillRect t="-5660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3634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797C17-5F89-BC49-F988-3DBD46867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78125-040C-65D6-EB23-CC93175E1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F3810-FEAB-732D-3B3D-20AFCDD31B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Represent it in “States”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77A8E6B-889A-4801-6618-7F07F324236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4587" y="2270861"/>
            <a:ext cx="5486400" cy="206404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B541C14-25BE-454B-A697-1A948D38BD86}"/>
                  </a:ext>
                </a:extLst>
              </p:cNvPr>
              <p:cNvSpPr txBox="1"/>
              <p:nvPr/>
            </p:nvSpPr>
            <p:spPr>
              <a:xfrm>
                <a:off x="950734" y="4475110"/>
                <a:ext cx="515939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are signals,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𝑎𝑟𝑟𝑖𝑣𝑎𝑙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𝑑𝑒𝑝𝑎𝑟𝑡𝑢𝑟𝑒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𝑢𝑝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𝑑𝑜𝑤𝑛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𝑐𝑜𝑢𝑛𝑡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are ports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B541C14-25BE-454B-A697-1A948D38BD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734" y="4475110"/>
                <a:ext cx="5159396" cy="646331"/>
              </a:xfrm>
              <a:prstGeom prst="rect">
                <a:avLst/>
              </a:prstGeom>
              <a:blipFill>
                <a:blip r:embed="rId3"/>
                <a:stretch>
                  <a:fillRect t="-4717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76FF701-BC55-DA41-8C04-D63694D16B6E}"/>
              </a:ext>
            </a:extLst>
          </p:cNvPr>
          <p:cNvSpPr txBox="1"/>
          <p:nvPr/>
        </p:nvSpPr>
        <p:spPr>
          <a:xfrm>
            <a:off x="6467412" y="2270861"/>
            <a:ext cx="5256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we have M parking spots,</a:t>
            </a:r>
          </a:p>
          <a:p>
            <a:r>
              <a:rPr lang="en-US" altLang="zh-CN" dirty="0"/>
              <a:t>then the display need to show</a:t>
            </a:r>
            <a:r>
              <a:rPr lang="en-US" dirty="0"/>
              <a:t> {0, 1, 2, … ,M}.</a:t>
            </a:r>
          </a:p>
          <a:p>
            <a:endParaRPr lang="en-US" dirty="0"/>
          </a:p>
          <a:p>
            <a:r>
              <a:rPr lang="en-US" dirty="0"/>
              <a:t>We call {0, 1, 2, … ,M} as the </a:t>
            </a:r>
            <a:r>
              <a:rPr lang="en-US" dirty="0">
                <a:solidFill>
                  <a:srgbClr val="C00000"/>
                </a:solidFill>
              </a:rPr>
              <a:t>states </a:t>
            </a:r>
            <a:r>
              <a:rPr lang="en-US" dirty="0"/>
              <a:t>of the system.</a:t>
            </a:r>
          </a:p>
        </p:txBody>
      </p:sp>
    </p:spTree>
    <p:extLst>
      <p:ext uri="{BB962C8B-B14F-4D97-AF65-F5344CB8AC3E}">
        <p14:creationId xmlns:p14="http://schemas.microsoft.com/office/powerpoint/2010/main" val="4189860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4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1BEBB6-5E6C-328B-580B-56B8D2C5F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962C9-0AF5-FD0C-AF5F-CE67030FC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ECAB97-59E2-AD32-F54A-1A021B94DE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Represent it in “States”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77F774-3087-83C6-9C21-D16E666A736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4587" y="2270861"/>
            <a:ext cx="5486400" cy="206404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21ACDC-2018-1935-8C3F-077B3A3201FE}"/>
                  </a:ext>
                </a:extLst>
              </p:cNvPr>
              <p:cNvSpPr txBox="1"/>
              <p:nvPr/>
            </p:nvSpPr>
            <p:spPr>
              <a:xfrm>
                <a:off x="950734" y="4475110"/>
                <a:ext cx="515939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are signals,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𝑎𝑟𝑟𝑖𝑣𝑎𝑙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𝑑𝑒𝑝𝑎𝑟𝑡𝑢𝑟𝑒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𝑢𝑝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𝑑𝑜𝑤𝑛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𝑐𝑜𝑢𝑛𝑡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are ports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21ACDC-2018-1935-8C3F-077B3A3201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734" y="4475110"/>
                <a:ext cx="5159396" cy="646331"/>
              </a:xfrm>
              <a:prstGeom prst="rect">
                <a:avLst/>
              </a:prstGeom>
              <a:blipFill>
                <a:blip r:embed="rId3"/>
                <a:stretch>
                  <a:fillRect t="-4717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604C3A80-8E1C-2C3C-59A5-DDA032C1082A}"/>
              </a:ext>
            </a:extLst>
          </p:cNvPr>
          <p:cNvSpPr txBox="1"/>
          <p:nvPr/>
        </p:nvSpPr>
        <p:spPr>
          <a:xfrm>
            <a:off x="6467412" y="2270861"/>
            <a:ext cx="5256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we have M parking spots,</a:t>
            </a:r>
          </a:p>
          <a:p>
            <a:r>
              <a:rPr lang="en-US" altLang="zh-CN" dirty="0"/>
              <a:t>then the display need to show</a:t>
            </a:r>
            <a:r>
              <a:rPr lang="en-US" dirty="0"/>
              <a:t> {0, 1, 2, … ,M}.</a:t>
            </a:r>
          </a:p>
          <a:p>
            <a:endParaRPr lang="en-US" dirty="0"/>
          </a:p>
          <a:p>
            <a:r>
              <a:rPr lang="en-US" dirty="0"/>
              <a:t>We call {0, 1, 2, … ,M} as the </a:t>
            </a:r>
            <a:r>
              <a:rPr lang="en-US" dirty="0">
                <a:solidFill>
                  <a:srgbClr val="C00000"/>
                </a:solidFill>
              </a:rPr>
              <a:t>states </a:t>
            </a:r>
            <a:r>
              <a:rPr lang="en-US" dirty="0"/>
              <a:t>of the system.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3ED6F7-4C59-1BF5-0051-49D8473EA60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21393" y="3955534"/>
            <a:ext cx="4572000" cy="6531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D9CFB2-7A22-7CD2-9F98-E2790BF8DDFD}"/>
              </a:ext>
            </a:extLst>
          </p:cNvPr>
          <p:cNvSpPr txBox="1"/>
          <p:nvPr/>
        </p:nvSpPr>
        <p:spPr>
          <a:xfrm>
            <a:off x="6467412" y="4672962"/>
            <a:ext cx="5256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Draw in a graph:</a:t>
            </a:r>
          </a:p>
          <a:p>
            <a:r>
              <a:rPr lang="en-US" dirty="0"/>
              <a:t>System transits from one state to another.</a:t>
            </a:r>
            <a:br>
              <a:rPr lang="en-US" dirty="0"/>
            </a:br>
            <a:r>
              <a:rPr lang="en-US" dirty="0"/>
              <a:t>At each time step, one car arrivals or departs, </a:t>
            </a:r>
            <a:br>
              <a:rPr lang="en-US" dirty="0"/>
            </a:br>
            <a:r>
              <a:rPr lang="en-US" dirty="0"/>
              <a:t>or both happen, or neither happen</a:t>
            </a:r>
          </a:p>
        </p:txBody>
      </p:sp>
    </p:spTree>
    <p:extLst>
      <p:ext uri="{BB962C8B-B14F-4D97-AF65-F5344CB8AC3E}">
        <p14:creationId xmlns:p14="http://schemas.microsoft.com/office/powerpoint/2010/main" val="3365368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4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B703C-E4A5-6C26-EB46-8BFB98E8E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0F8CD-E716-AD81-D8F8-2D62B88A1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4AFDD1-AEDA-4377-AD70-F282CF390CC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7104" y="2379115"/>
            <a:ext cx="4572000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26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4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895BD-07C3-0888-EBB0-D3A6D7A74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91403-3B01-7FD6-2B04-547857C98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1A7FEC-4439-0601-9485-34FD708DF2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Configure Transitions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671E86-1ED3-9B1F-60B7-DDA8C825F5B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7104" y="2379115"/>
            <a:ext cx="4572000" cy="6531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0D058E3-0A23-720F-99D4-4A17F383A4A4}"/>
              </a:ext>
            </a:extLst>
          </p:cNvPr>
          <p:cNvSpPr txBox="1"/>
          <p:nvPr/>
        </p:nvSpPr>
        <p:spPr>
          <a:xfrm>
            <a:off x="1332239" y="3178298"/>
            <a:ext cx="5256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know what are the “States” now.</a:t>
            </a:r>
          </a:p>
          <a:p>
            <a:r>
              <a:rPr lang="en-US" dirty="0"/>
              <a:t>Then what about these transition lines?</a:t>
            </a:r>
          </a:p>
        </p:txBody>
      </p:sp>
    </p:spTree>
    <p:extLst>
      <p:ext uri="{BB962C8B-B14F-4D97-AF65-F5344CB8AC3E}">
        <p14:creationId xmlns:p14="http://schemas.microsoft.com/office/powerpoint/2010/main" val="415584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398E5-2E7F-7A37-AF98-1162F15EF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4AF45-3EDB-77E7-685D-C73099E4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C6103-8776-3FB2-878C-34576D619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Configure Transitions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C5D5AD-42F1-219B-A774-C6D3D67A4E8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7104" y="2379115"/>
            <a:ext cx="4572000" cy="6531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72189A-F4E8-2FAB-8FE5-C4290337827D}"/>
              </a:ext>
            </a:extLst>
          </p:cNvPr>
          <p:cNvSpPr txBox="1"/>
          <p:nvPr/>
        </p:nvSpPr>
        <p:spPr>
          <a:xfrm>
            <a:off x="1332239" y="3178298"/>
            <a:ext cx="5256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know what are the “States” now.</a:t>
            </a:r>
          </a:p>
          <a:p>
            <a:r>
              <a:rPr lang="en-US" dirty="0"/>
              <a:t>Then what about these transition lines?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F12CB5-170C-2F20-F391-310329FE5FC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7104" y="4644546"/>
            <a:ext cx="4389120" cy="1011035"/>
          </a:xfrm>
          <a:prstGeom prst="rect">
            <a:avLst/>
          </a:prstGeom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9D1A98B8-632F-C47F-238B-DE0AA9035C95}"/>
              </a:ext>
            </a:extLst>
          </p:cNvPr>
          <p:cNvSpPr/>
          <p:nvPr/>
        </p:nvSpPr>
        <p:spPr>
          <a:xfrm>
            <a:off x="2900646" y="3899825"/>
            <a:ext cx="230114" cy="587396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B2697C0-24CB-D9B1-19BC-5D98F2806E78}"/>
                  </a:ext>
                </a:extLst>
              </p:cNvPr>
              <p:cNvSpPr txBox="1"/>
              <p:nvPr/>
            </p:nvSpPr>
            <p:spPr>
              <a:xfrm>
                <a:off x="5813404" y="4644546"/>
                <a:ext cx="586184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𝑢𝑝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∧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¬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𝑑𝑜𝑤𝑛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/1</m:t>
                    </m:r>
                  </m:oMath>
                </a14:m>
                <a:r>
                  <a:rPr lang="en-US" dirty="0"/>
                  <a:t> as an example: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𝑢𝑝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∧¬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𝑑𝑜𝑤𝑛</m:t>
                    </m:r>
                  </m:oMath>
                </a14:m>
                <a:r>
                  <a:rPr lang="en-US" dirty="0"/>
                  <a:t> is transition condition, or called </a:t>
                </a:r>
                <a:r>
                  <a:rPr lang="en-US" dirty="0">
                    <a:solidFill>
                      <a:srgbClr val="C00000"/>
                    </a:solidFill>
                  </a:rPr>
                  <a:t>guard</a:t>
                </a:r>
                <a:r>
                  <a:rPr lang="en-US" dirty="0"/>
                  <a:t>.</a:t>
                </a:r>
                <a:br>
                  <a:rPr lang="en-US" dirty="0"/>
                </a:br>
                <a:r>
                  <a:rPr lang="en-US" dirty="0"/>
                  <a:t>1 is the output, or called </a:t>
                </a:r>
                <a:r>
                  <a:rPr lang="en-US" dirty="0">
                    <a:solidFill>
                      <a:srgbClr val="C00000"/>
                    </a:solidFill>
                  </a:rPr>
                  <a:t>action</a:t>
                </a:r>
                <a:r>
                  <a:rPr lang="en-US" dirty="0"/>
                  <a:t>, means display changes to 1.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B2697C0-24CB-D9B1-19BC-5D98F2806E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3404" y="4644546"/>
                <a:ext cx="5861849" cy="923330"/>
              </a:xfrm>
              <a:prstGeom prst="rect">
                <a:avLst/>
              </a:prstGeom>
              <a:blipFill>
                <a:blip r:embed="rId4"/>
                <a:stretch>
                  <a:fillRect l="-937" t="-3974"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07782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A376F-F267-3400-F94E-1B2437DC1F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188F-03B0-67AD-B0F9-9A8C5591A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EDA590-876C-05C1-07D9-D7CE5A053C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see another example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28B95E-C6A4-BBC5-77C5-96C698692842}"/>
              </a:ext>
            </a:extLst>
          </p:cNvPr>
          <p:cNvSpPr txBox="1"/>
          <p:nvPr/>
        </p:nvSpPr>
        <p:spPr>
          <a:xfrm>
            <a:off x="5499520" y="4559889"/>
            <a:ext cx="11929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States?</a:t>
            </a:r>
            <a:br>
              <a:rPr lang="en-US" sz="2400" dirty="0"/>
            </a:br>
            <a:r>
              <a:rPr lang="en-US" sz="2400" dirty="0"/>
              <a:t>Guard?</a:t>
            </a:r>
            <a:br>
              <a:rPr lang="en-US" sz="2400" dirty="0"/>
            </a:br>
            <a:r>
              <a:rPr lang="en-US" sz="2400" dirty="0"/>
              <a:t>Action?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C3B0AB-C2EC-CEDA-F203-F45876088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089" y="2446474"/>
            <a:ext cx="2377440" cy="2377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97FDDB-553B-5E08-71E0-01015A2B534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41030" y="2727711"/>
            <a:ext cx="3657600" cy="16310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872898-21FA-104D-2758-5619F4B3C566}"/>
              </a:ext>
            </a:extLst>
          </p:cNvPr>
          <p:cNvSpPr txBox="1"/>
          <p:nvPr/>
        </p:nvSpPr>
        <p:spPr>
          <a:xfrm>
            <a:off x="7728495" y="2678646"/>
            <a:ext cx="90077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E96DF1-9777-EA49-34EC-07641FC1446F}"/>
              </a:ext>
            </a:extLst>
          </p:cNvPr>
          <p:cNvSpPr txBox="1"/>
          <p:nvPr/>
        </p:nvSpPr>
        <p:spPr>
          <a:xfrm>
            <a:off x="7728495" y="3966115"/>
            <a:ext cx="90077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</a:t>
            </a:r>
          </a:p>
        </p:txBody>
      </p:sp>
    </p:spTree>
    <p:extLst>
      <p:ext uri="{BB962C8B-B14F-4D97-AF65-F5344CB8AC3E}">
        <p14:creationId xmlns:p14="http://schemas.microsoft.com/office/powerpoint/2010/main" val="1926417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FC72D0-9EE9-F128-1048-6E68BC801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E0B83-2066-4901-A9D1-23A602F03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E4446-D11A-8F39-D432-01CA3F3E0A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see another example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719571-EEB3-B9FD-2BED-F07D1B71B961}"/>
              </a:ext>
            </a:extLst>
          </p:cNvPr>
          <p:cNvSpPr txBox="1"/>
          <p:nvPr/>
        </p:nvSpPr>
        <p:spPr>
          <a:xfrm>
            <a:off x="5499520" y="4559889"/>
            <a:ext cx="45467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States: {cooling, heating}</a:t>
            </a:r>
            <a:br>
              <a:rPr lang="en-US" sz="2400" dirty="0"/>
            </a:br>
            <a:r>
              <a:rPr lang="en-US" sz="2400" dirty="0"/>
              <a:t>Guard?</a:t>
            </a:r>
            <a:br>
              <a:rPr lang="en-US" sz="2400" dirty="0"/>
            </a:br>
            <a:r>
              <a:rPr lang="en-US" sz="2400" dirty="0"/>
              <a:t>Action?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4F0518-C08A-34C4-C7E3-E128076B4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089" y="2446474"/>
            <a:ext cx="2377440" cy="2377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EDA5F9-8B71-2EE9-C021-460D3462FA1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41030" y="2727711"/>
            <a:ext cx="3657600" cy="16310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E5F540F-E604-9DDF-694C-B9FD83BA36C4}"/>
              </a:ext>
            </a:extLst>
          </p:cNvPr>
          <p:cNvSpPr txBox="1"/>
          <p:nvPr/>
        </p:nvSpPr>
        <p:spPr>
          <a:xfrm>
            <a:off x="7728495" y="2678646"/>
            <a:ext cx="90077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440F3F-7287-D914-1366-994ABC7E64F6}"/>
              </a:ext>
            </a:extLst>
          </p:cNvPr>
          <p:cNvSpPr txBox="1"/>
          <p:nvPr/>
        </p:nvSpPr>
        <p:spPr>
          <a:xfrm>
            <a:off x="7728495" y="3966115"/>
            <a:ext cx="90077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</a:t>
            </a:r>
          </a:p>
        </p:txBody>
      </p:sp>
    </p:spTree>
    <p:extLst>
      <p:ext uri="{BB962C8B-B14F-4D97-AF65-F5344CB8AC3E}">
        <p14:creationId xmlns:p14="http://schemas.microsoft.com/office/powerpoint/2010/main" val="218705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B1736-22AF-7492-5177-D2959E251C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2E9D5-CBCB-A9CF-2B6A-EAE598BDA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D882EC-B360-95D2-CB0E-73A954CC9D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Let’s see another 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BC3B19D-FBE0-CF00-326E-D2BD67C27D19}"/>
                  </a:ext>
                </a:extLst>
              </p:cNvPr>
              <p:cNvSpPr txBox="1"/>
              <p:nvPr/>
            </p:nvSpPr>
            <p:spPr>
              <a:xfrm>
                <a:off x="5499520" y="4559889"/>
                <a:ext cx="4546769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States: {cooling, heating}</a:t>
                </a:r>
                <a:br>
                  <a:rPr lang="en-US" sz="2400" dirty="0"/>
                </a:br>
                <a:r>
                  <a:rPr lang="en-US" sz="2400" dirty="0"/>
                  <a:t>Guard: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𝑡𝑒𝑚𝑝𝑒𝑟𝑎𝑡𝑢𝑟𝑒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≤60</m:t>
                    </m:r>
                  </m:oMath>
                </a14:m>
                <a:br>
                  <a:rPr lang="en-US" sz="2400" dirty="0"/>
                </a:br>
                <a:r>
                  <a:rPr lang="en-US" sz="2400" dirty="0"/>
                  <a:t>Action: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h𝑒𝑎𝑡𝑂𝑛</m:t>
                    </m:r>
                  </m:oMath>
                </a14:m>
                <a:endParaRPr lang="en-US" sz="24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BC3B19D-FBE0-CF00-326E-D2BD67C27D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99520" y="4559889"/>
                <a:ext cx="4546769" cy="1477328"/>
              </a:xfrm>
              <a:prstGeom prst="rect">
                <a:avLst/>
              </a:prstGeom>
              <a:blipFill>
                <a:blip r:embed="rId2"/>
                <a:stretch>
                  <a:fillRect l="-2011" t="-33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C2BC4C7-1BC9-8EE1-3E9C-5F48095EF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089" y="2446474"/>
            <a:ext cx="2377440" cy="2377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7C8D67-5BF8-1D68-C302-F9832FDAA39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41030" y="2727711"/>
            <a:ext cx="3657600" cy="16310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8005243-A741-B19F-C4D9-7997C966BC01}"/>
              </a:ext>
            </a:extLst>
          </p:cNvPr>
          <p:cNvSpPr txBox="1"/>
          <p:nvPr/>
        </p:nvSpPr>
        <p:spPr>
          <a:xfrm>
            <a:off x="7728495" y="2678646"/>
            <a:ext cx="90077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A00D1B-2416-401A-77B7-CED361783FA4}"/>
              </a:ext>
            </a:extLst>
          </p:cNvPr>
          <p:cNvSpPr txBox="1"/>
          <p:nvPr/>
        </p:nvSpPr>
        <p:spPr>
          <a:xfrm>
            <a:off x="7728495" y="3966115"/>
            <a:ext cx="90077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</a:t>
            </a:r>
          </a:p>
        </p:txBody>
      </p:sp>
    </p:spTree>
    <p:extLst>
      <p:ext uri="{BB962C8B-B14F-4D97-AF65-F5344CB8AC3E}">
        <p14:creationId xmlns:p14="http://schemas.microsoft.com/office/powerpoint/2010/main" val="886437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431F4-6AED-7D6F-F1A7-AA7C158E0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983A4B-B5B5-ADAE-C347-752002B428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2"/>
            <a:ext cx="10515600" cy="50474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We just used graphs to organize events and their transitions.</a:t>
            </a:r>
          </a:p>
          <a:p>
            <a:pPr marL="0" indent="0">
              <a:buNone/>
            </a:pPr>
            <a:r>
              <a:rPr lang="en-US" dirty="0"/>
              <a:t>   They are examples of </a:t>
            </a:r>
            <a:r>
              <a:rPr lang="en-US" dirty="0">
                <a:solidFill>
                  <a:srgbClr val="C00000"/>
                </a:solidFill>
              </a:rPr>
              <a:t>Finite State Machine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Definition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state machine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 model of a system with discrete dynamics that at each reaction maps valuations of the inputs to valuations of the outputs, where the map may depend on its current state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finite state machine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 state machine where the set States of possible states is finite.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BB7E23-5766-99E7-7762-35181E138C6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66594" y="2402232"/>
            <a:ext cx="4114800" cy="9478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18E7D6-DB08-4B83-6C39-FEEC2885A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909" y="2444862"/>
            <a:ext cx="2286000" cy="107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260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A6896-BA20-A52C-BEBD-DA9F133B1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EB8EF2-564A-37F2-7153-628E58BF6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374" y="1304953"/>
            <a:ext cx="2470696" cy="32918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39EF0E-EF01-F5D5-00D5-55B5D47A1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1264" y="1288909"/>
            <a:ext cx="2194560" cy="32918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BF3931A-3E1A-1AE8-2E2E-03332ABA2992}"/>
              </a:ext>
            </a:extLst>
          </p:cNvPr>
          <p:cNvSpPr txBox="1"/>
          <p:nvPr/>
        </p:nvSpPr>
        <p:spPr>
          <a:xfrm>
            <a:off x="4600216" y="4744520"/>
            <a:ext cx="26039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Second Edition</a:t>
            </a:r>
            <a:r>
              <a:rPr lang="en-US" dirty="0">
                <a:latin typeface="Calibri" panose="020F0502020204030204"/>
                <a:sym typeface="Wingdings" panose="05000000000000000000" pitchFamily="2" charset="2"/>
              </a:rPr>
              <a:t>, 2017</a:t>
            </a:r>
          </a:p>
          <a:p>
            <a:r>
              <a:rPr lang="en-US" dirty="0">
                <a:latin typeface="Calibri" panose="020F0502020204030204"/>
                <a:sym typeface="Wingdings" panose="05000000000000000000" pitchFamily="2" charset="2"/>
                <a:hlinkClick r:id="rId4"/>
              </a:rPr>
              <a:t>eBook online</a:t>
            </a:r>
            <a:endParaRPr lang="en-US" dirty="0">
              <a:latin typeface="Calibri" panose="020F050202020403020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B8ED83-0B64-2D02-A186-61193FE0CE2C}"/>
              </a:ext>
            </a:extLst>
          </p:cNvPr>
          <p:cNvSpPr txBox="1"/>
          <p:nvPr/>
        </p:nvSpPr>
        <p:spPr>
          <a:xfrm>
            <a:off x="7918700" y="4744520"/>
            <a:ext cx="26826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/>
                <a:sym typeface="Wingdings" panose="05000000000000000000" pitchFamily="2" charset="2"/>
              </a:rPr>
              <a:t>2009</a:t>
            </a:r>
          </a:p>
          <a:p>
            <a:r>
              <a:rPr lang="en-US" dirty="0">
                <a:latin typeface="Calibri" panose="020F0502020204030204"/>
                <a:sym typeface="Wingdings" panose="05000000000000000000" pitchFamily="2" charset="2"/>
                <a:hlinkClick r:id="rId5"/>
              </a:rPr>
              <a:t>Supporting slides online</a:t>
            </a:r>
            <a:endParaRPr lang="en-US" dirty="0">
              <a:latin typeface="Calibri" panose="020F0502020204030204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B5825AA-4D3E-981A-1A25-C7907BBF2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884" y="1304953"/>
            <a:ext cx="2673832" cy="32918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A498BDB-9609-1A9B-C875-6111C937782A}"/>
              </a:ext>
            </a:extLst>
          </p:cNvPr>
          <p:cNvSpPr txBox="1"/>
          <p:nvPr/>
        </p:nvSpPr>
        <p:spPr>
          <a:xfrm>
            <a:off x="1070257" y="4751985"/>
            <a:ext cx="26039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Fifth Edition</a:t>
            </a:r>
            <a:r>
              <a:rPr lang="en-US" dirty="0">
                <a:latin typeface="Calibri" panose="020F0502020204030204"/>
                <a:sym typeface="Wingdings" panose="05000000000000000000" pitchFamily="2" charset="2"/>
              </a:rPr>
              <a:t>, 2022</a:t>
            </a:r>
          </a:p>
          <a:p>
            <a:r>
              <a:rPr lang="en-US" dirty="0">
                <a:latin typeface="Calibri" panose="020F0502020204030204"/>
                <a:sym typeface="Wingdings" panose="05000000000000000000" pitchFamily="2" charset="2"/>
                <a:hlinkClick r:id="rId7"/>
              </a:rPr>
              <a:t>Supporting slides online</a:t>
            </a:r>
            <a:endParaRPr lang="en-US" dirty="0">
              <a:latin typeface="Calibri" panose="020F0502020204030204"/>
            </a:endParaRP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726AECD6-BF93-A8F4-351F-89A026193F8D}"/>
              </a:ext>
            </a:extLst>
          </p:cNvPr>
          <p:cNvSpPr/>
          <p:nvPr/>
        </p:nvSpPr>
        <p:spPr>
          <a:xfrm rot="5400000">
            <a:off x="7205506" y="3452795"/>
            <a:ext cx="253365" cy="4144408"/>
          </a:xfrm>
          <a:prstGeom prst="rightBrace">
            <a:avLst>
              <a:gd name="adj1" fmla="val 8333"/>
              <a:gd name="adj2" fmla="val 49854"/>
            </a:avLst>
          </a:prstGeom>
          <a:ln w="1905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DA0B6F-D068-E055-7A5B-4E1C2DB19B73}"/>
              </a:ext>
            </a:extLst>
          </p:cNvPr>
          <p:cNvSpPr txBox="1"/>
          <p:nvPr/>
        </p:nvSpPr>
        <p:spPr>
          <a:xfrm>
            <a:off x="6529942" y="5659147"/>
            <a:ext cx="26826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/>
                <a:sym typeface="Wingdings" panose="05000000000000000000" pitchFamily="2" charset="2"/>
              </a:rPr>
              <a:t>system level design</a:t>
            </a:r>
            <a:endParaRPr lang="en-US" dirty="0">
              <a:latin typeface="Calibri" panose="020F050202020403020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30BAFA-DCF1-AB39-AE34-2950113910E2}"/>
              </a:ext>
            </a:extLst>
          </p:cNvPr>
          <p:cNvSpPr txBox="1"/>
          <p:nvPr/>
        </p:nvSpPr>
        <p:spPr>
          <a:xfrm>
            <a:off x="882744" y="5651680"/>
            <a:ext cx="3717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/>
                <a:sym typeface="Wingdings" panose="05000000000000000000" pitchFamily="2" charset="2"/>
              </a:rPr>
              <a:t>general topics, hardware &amp; software</a:t>
            </a:r>
            <a:endParaRPr lang="en-US" dirty="0">
              <a:latin typeface="Calibri" panose="020F0502020204030204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196E023-6B8E-7428-FFE5-DB7DB6CDA6A5}"/>
              </a:ext>
            </a:extLst>
          </p:cNvPr>
          <p:cNvCxnSpPr>
            <a:cxnSpLocks/>
          </p:cNvCxnSpPr>
          <p:nvPr/>
        </p:nvCxnSpPr>
        <p:spPr>
          <a:xfrm>
            <a:off x="2143693" y="5398316"/>
            <a:ext cx="0" cy="260831"/>
          </a:xfrm>
          <a:prstGeom prst="straightConnector1">
            <a:avLst/>
          </a:prstGeom>
          <a:ln w="19050">
            <a:solidFill>
              <a:srgbClr val="2E75B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809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CFB8BC-C661-AA86-5E71-CBFC1CC0A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DE7B9-ABDA-C520-4D7F-627158D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DCB3C-9EE7-E260-3A41-B237D0E579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2"/>
            <a:ext cx="10515600" cy="50474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We just used graphs to organize events and their transitions.</a:t>
            </a:r>
          </a:p>
          <a:p>
            <a:pPr marL="0" indent="0">
              <a:buNone/>
            </a:pPr>
            <a:r>
              <a:rPr lang="en-US" dirty="0"/>
              <a:t>   They are examples of </a:t>
            </a:r>
            <a:r>
              <a:rPr lang="en-US" dirty="0">
                <a:solidFill>
                  <a:srgbClr val="C00000"/>
                </a:solidFill>
              </a:rPr>
              <a:t>Finite State Machine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Definition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state machine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 model of a system with discrete dynamics that at each reaction maps valuations of the </a:t>
            </a:r>
            <a:r>
              <a:rPr lang="en-US" dirty="0">
                <a:solidFill>
                  <a:srgbClr val="C00000"/>
                </a:solidFill>
              </a:rPr>
              <a:t>inputs</a:t>
            </a:r>
            <a:r>
              <a:rPr lang="en-US" dirty="0">
                <a:solidFill>
                  <a:schemeClr val="tx1"/>
                </a:solidFill>
              </a:rPr>
              <a:t> to valuations of the </a:t>
            </a:r>
            <a:r>
              <a:rPr lang="en-US" dirty="0">
                <a:solidFill>
                  <a:srgbClr val="C00000"/>
                </a:solidFill>
              </a:rPr>
              <a:t>outputs</a:t>
            </a:r>
            <a:r>
              <a:rPr lang="en-US" dirty="0">
                <a:solidFill>
                  <a:schemeClr val="tx1"/>
                </a:solidFill>
              </a:rPr>
              <a:t>, where the map may depend on its </a:t>
            </a:r>
            <a:r>
              <a:rPr lang="en-US" dirty="0">
                <a:solidFill>
                  <a:srgbClr val="C00000"/>
                </a:solidFill>
              </a:rPr>
              <a:t>current state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finite state machine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 state machine where the set States of possible states is finite.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B8968D-C6D8-F131-81C4-D0B398CD809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66594" y="2402232"/>
            <a:ext cx="4114800" cy="9478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519F1A-D351-997B-57A6-876400319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909" y="2444862"/>
            <a:ext cx="2286000" cy="107823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49716E0-D24E-BE32-E3D0-E5BDD8C7C452}"/>
              </a:ext>
            </a:extLst>
          </p:cNvPr>
          <p:cNvCxnSpPr/>
          <p:nvPr/>
        </p:nvCxnSpPr>
        <p:spPr>
          <a:xfrm>
            <a:off x="2946063" y="2611489"/>
            <a:ext cx="563173" cy="0"/>
          </a:xfrm>
          <a:prstGeom prst="line">
            <a:avLst/>
          </a:prstGeom>
          <a:ln w="1905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D7A342B9-20F2-7821-636B-D6F29688E81E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65385" y="3228558"/>
            <a:ext cx="2238766" cy="1114235"/>
          </a:xfrm>
          <a:prstGeom prst="bentConnector3">
            <a:avLst/>
          </a:prstGeom>
          <a:ln w="19050">
            <a:solidFill>
              <a:srgbClr val="2E75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E10FA36-7C3C-CFEA-475D-D8F2B5C1B36E}"/>
              </a:ext>
            </a:extLst>
          </p:cNvPr>
          <p:cNvCxnSpPr/>
          <p:nvPr/>
        </p:nvCxnSpPr>
        <p:spPr>
          <a:xfrm>
            <a:off x="3584931" y="2611490"/>
            <a:ext cx="187724" cy="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4B6B9E7E-D0A0-2304-957F-B8B6A69FAE33}"/>
              </a:ext>
            </a:extLst>
          </p:cNvPr>
          <p:cNvCxnSpPr>
            <a:cxnSpLocks/>
          </p:cNvCxnSpPr>
          <p:nvPr/>
        </p:nvCxnSpPr>
        <p:spPr>
          <a:xfrm>
            <a:off x="3678793" y="2798902"/>
            <a:ext cx="4405472" cy="2063768"/>
          </a:xfrm>
          <a:prstGeom prst="bentConnector3">
            <a:avLst>
              <a:gd name="adj1" fmla="val 85326"/>
            </a:avLst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99E005B-B519-5F2B-87E4-852149FE2AFE}"/>
              </a:ext>
            </a:extLst>
          </p:cNvPr>
          <p:cNvCxnSpPr/>
          <p:nvPr/>
        </p:nvCxnSpPr>
        <p:spPr>
          <a:xfrm flipV="1">
            <a:off x="3678793" y="2611489"/>
            <a:ext cx="0" cy="18741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3A3DAC-5C1F-95DC-878E-1087FA046378}"/>
              </a:ext>
            </a:extLst>
          </p:cNvPr>
          <p:cNvCxnSpPr/>
          <p:nvPr/>
        </p:nvCxnSpPr>
        <p:spPr>
          <a:xfrm>
            <a:off x="2632180" y="3012170"/>
            <a:ext cx="365760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965C5DA8-B3D8-ECB3-319C-3276585B8C57}"/>
              </a:ext>
            </a:extLst>
          </p:cNvPr>
          <p:cNvCxnSpPr/>
          <p:nvPr/>
        </p:nvCxnSpPr>
        <p:spPr>
          <a:xfrm rot="16200000" flipH="1">
            <a:off x="2376835" y="3430513"/>
            <a:ext cx="2234527" cy="1404906"/>
          </a:xfrm>
          <a:prstGeom prst="bentConnector3">
            <a:avLst/>
          </a:prstGeom>
          <a:ln w="19050">
            <a:solidFill>
              <a:schemeClr val="accent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24429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9CFEF-C2FF-6696-758D-936E7EED1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CC5CD-1C3A-BDC9-4C0A-F79909B3F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9173A-87EE-D427-9D89-F861D6ECE7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2"/>
            <a:ext cx="10515600" cy="50474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We just used graphs to organize events and their transitions.</a:t>
            </a:r>
          </a:p>
          <a:p>
            <a:pPr marL="0" indent="0">
              <a:buNone/>
            </a:pPr>
            <a:r>
              <a:rPr lang="en-US" dirty="0"/>
              <a:t>   They are examples of </a:t>
            </a:r>
            <a:r>
              <a:rPr lang="en-US" dirty="0">
                <a:solidFill>
                  <a:srgbClr val="C00000"/>
                </a:solidFill>
              </a:rPr>
              <a:t>Finite State Machine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Definition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state machine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 model of a system with discrete dynamics that at each reaction maps valuations of the </a:t>
            </a:r>
            <a:r>
              <a:rPr lang="en-US" dirty="0">
                <a:solidFill>
                  <a:srgbClr val="C00000"/>
                </a:solidFill>
              </a:rPr>
              <a:t>inputs</a:t>
            </a:r>
            <a:r>
              <a:rPr lang="en-US" dirty="0">
                <a:solidFill>
                  <a:schemeClr val="tx1"/>
                </a:solidFill>
              </a:rPr>
              <a:t> to valuations of the </a:t>
            </a:r>
            <a:r>
              <a:rPr lang="en-US" dirty="0">
                <a:solidFill>
                  <a:srgbClr val="C00000"/>
                </a:solidFill>
              </a:rPr>
              <a:t>outputs</a:t>
            </a:r>
            <a:r>
              <a:rPr lang="en-US" dirty="0">
                <a:solidFill>
                  <a:schemeClr val="tx1"/>
                </a:solidFill>
              </a:rPr>
              <a:t>, where the map may depend on its </a:t>
            </a:r>
            <a:r>
              <a:rPr lang="en-US" dirty="0">
                <a:solidFill>
                  <a:srgbClr val="C00000"/>
                </a:solidFill>
              </a:rPr>
              <a:t>current state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finite state machine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 state machine where the set States of possible states is finite.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DD6FB5-FE14-3106-AD20-DD0039016A6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66594" y="2402232"/>
            <a:ext cx="4114800" cy="9478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BBA4DB-99CD-FC59-C24D-24381BB1E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909" y="2444862"/>
            <a:ext cx="2286000" cy="107823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8BB423D-61C8-9EBF-F0CB-9930B4437CBA}"/>
              </a:ext>
            </a:extLst>
          </p:cNvPr>
          <p:cNvCxnSpPr/>
          <p:nvPr/>
        </p:nvCxnSpPr>
        <p:spPr>
          <a:xfrm>
            <a:off x="8032792" y="2685973"/>
            <a:ext cx="563173" cy="0"/>
          </a:xfrm>
          <a:prstGeom prst="line">
            <a:avLst/>
          </a:prstGeom>
          <a:ln w="1905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EB2546F0-BB79-E552-EE1D-8849DBF0D19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341886" y="2955147"/>
            <a:ext cx="4051217" cy="1949912"/>
          </a:xfrm>
          <a:prstGeom prst="bentConnector3">
            <a:avLst>
              <a:gd name="adj1" fmla="val 50000"/>
            </a:avLst>
          </a:prstGeom>
          <a:ln w="19050">
            <a:solidFill>
              <a:srgbClr val="2E75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6669A13-3516-B51D-6AD8-D326E54A7EE7}"/>
              </a:ext>
            </a:extLst>
          </p:cNvPr>
          <p:cNvCxnSpPr/>
          <p:nvPr/>
        </p:nvCxnSpPr>
        <p:spPr>
          <a:xfrm>
            <a:off x="8871495" y="2685973"/>
            <a:ext cx="274320" cy="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E852D749-176E-2FEB-7D59-4BB7D151137A}"/>
              </a:ext>
            </a:extLst>
          </p:cNvPr>
          <p:cNvCxnSpPr>
            <a:cxnSpLocks/>
          </p:cNvCxnSpPr>
          <p:nvPr/>
        </p:nvCxnSpPr>
        <p:spPr>
          <a:xfrm rot="5400000">
            <a:off x="7493842" y="3321512"/>
            <a:ext cx="2131581" cy="950734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0DFD0A4-83E7-ACA3-2A40-3E29B093BF47}"/>
              </a:ext>
            </a:extLst>
          </p:cNvPr>
          <p:cNvCxnSpPr/>
          <p:nvPr/>
        </p:nvCxnSpPr>
        <p:spPr>
          <a:xfrm flipV="1">
            <a:off x="8390073" y="2731088"/>
            <a:ext cx="0" cy="187413"/>
          </a:xfrm>
          <a:prstGeom prst="line">
            <a:avLst/>
          </a:prstGeom>
          <a:ln w="190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2257B8E-1090-1345-B0DA-991E327A01C6}"/>
              </a:ext>
            </a:extLst>
          </p:cNvPr>
          <p:cNvCxnSpPr/>
          <p:nvPr/>
        </p:nvCxnSpPr>
        <p:spPr>
          <a:xfrm>
            <a:off x="7667032" y="3151450"/>
            <a:ext cx="365760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2512BFDD-D7FB-931C-1C64-C47EB47637F5}"/>
              </a:ext>
            </a:extLst>
          </p:cNvPr>
          <p:cNvCxnSpPr>
            <a:cxnSpLocks/>
          </p:cNvCxnSpPr>
          <p:nvPr/>
        </p:nvCxnSpPr>
        <p:spPr>
          <a:xfrm rot="5400000">
            <a:off x="5811639" y="3177436"/>
            <a:ext cx="2086671" cy="2034695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479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CCCC8-D2A0-4F88-9E33-D7EC9F7C0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B9E56-84A2-0E5D-2BAB-C0290E5479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Visual notation for a finite state machine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5045A7-37BE-168A-4A63-18670B07718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12366" y="1903612"/>
            <a:ext cx="4572000" cy="31480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8F47A1-39F1-61D4-CA19-3F6BE1DA6A96}"/>
              </a:ext>
            </a:extLst>
          </p:cNvPr>
          <p:cNvSpPr txBox="1"/>
          <p:nvPr/>
        </p:nvSpPr>
        <p:spPr>
          <a:xfrm>
            <a:off x="3488043" y="5239403"/>
            <a:ext cx="5310786" cy="923330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Note:</a:t>
            </a:r>
            <a:br>
              <a:rPr lang="en-US" dirty="0"/>
            </a:br>
            <a:r>
              <a:rPr lang="en-US" dirty="0"/>
              <a:t>1. transition condition, or called </a:t>
            </a:r>
            <a:r>
              <a:rPr lang="en-US" dirty="0">
                <a:solidFill>
                  <a:srgbClr val="C00000"/>
                </a:solidFill>
              </a:rPr>
              <a:t>guard</a:t>
            </a:r>
            <a:r>
              <a:rPr lang="en-US" dirty="0">
                <a:solidFill>
                  <a:schemeClr val="tx1"/>
                </a:solidFill>
              </a:rPr>
              <a:t>, or called input</a:t>
            </a:r>
            <a:br>
              <a:rPr lang="en-US" dirty="0"/>
            </a:br>
            <a:r>
              <a:rPr lang="en-US" dirty="0"/>
              <a:t>2. output, or called </a:t>
            </a:r>
            <a:r>
              <a:rPr lang="en-US" dirty="0">
                <a:solidFill>
                  <a:srgbClr val="C00000"/>
                </a:solidFill>
              </a:rPr>
              <a:t>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9554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291ED-CB20-9283-9A19-EA4739B5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AAF11-C74F-02E2-FA58-848CF7554B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Add-on: Mealy Machines and Moore Machines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714ACC-026D-8B35-9ACC-31DD129FDE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064"/>
          <a:stretch/>
        </p:blipFill>
        <p:spPr>
          <a:xfrm>
            <a:off x="2450558" y="3081026"/>
            <a:ext cx="6400800" cy="10823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AF3928-FB0E-B6E8-4CC9-E6C709D70B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6069"/>
          <a:stretch/>
        </p:blipFill>
        <p:spPr>
          <a:xfrm>
            <a:off x="2450558" y="4541321"/>
            <a:ext cx="6400800" cy="11406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EE8A7B-434C-1C84-4266-A08E2F8C4282}"/>
              </a:ext>
            </a:extLst>
          </p:cNvPr>
          <p:cNvSpPr txBox="1"/>
          <p:nvPr/>
        </p:nvSpPr>
        <p:spPr>
          <a:xfrm>
            <a:off x="3955335" y="2402233"/>
            <a:ext cx="45467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Some Reddit comments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17735E1-A5B5-EDA8-96B8-93742E9E33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9705" y="2280145"/>
            <a:ext cx="640080" cy="64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4052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271F1C-6459-9FFC-369A-4D4FB5AE0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61DDE-0B45-8D19-389D-859C69D7B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58640A-0CE7-8E9B-D791-A56D2A99EF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Add-on: Mealy Machines and Moore Machines </a:t>
            </a:r>
          </a:p>
          <a:p>
            <a:endParaRPr lang="en-US" dirty="0"/>
          </a:p>
          <a:p>
            <a:pPr lvl="1"/>
            <a:r>
              <a:rPr lang="en-US" dirty="0"/>
              <a:t>George H. </a:t>
            </a:r>
            <a:r>
              <a:rPr lang="en-US" dirty="0" err="1">
                <a:solidFill>
                  <a:schemeClr val="accent1"/>
                </a:solidFill>
              </a:rPr>
              <a:t>Mealy</a:t>
            </a:r>
            <a:r>
              <a:rPr lang="en-US" dirty="0" err="1"/>
              <a:t>’s</a:t>
            </a:r>
            <a:r>
              <a:rPr lang="en-US" dirty="0"/>
              <a:t> paper in 1955: </a:t>
            </a:r>
            <a:br>
              <a:rPr lang="en-US" dirty="0"/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method for synthesizing sequential circuits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”</a:t>
            </a:r>
          </a:p>
          <a:p>
            <a:pPr lvl="1"/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/>
              <a:t>Edward F. </a:t>
            </a:r>
            <a:r>
              <a:rPr lang="en-US" dirty="0">
                <a:solidFill>
                  <a:schemeClr val="accent1"/>
                </a:solidFill>
              </a:rPr>
              <a:t>Moore</a:t>
            </a:r>
            <a:r>
              <a:rPr lang="en-US" dirty="0"/>
              <a:t>’s paper is 1956:</a:t>
            </a:r>
            <a:br>
              <a:rPr lang="en-US" dirty="0"/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Gedanken-experiments on sequential machines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442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E2FD0F-3835-FF80-1245-A3FD40CE4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18BA2-A506-2661-7B1E-3949FD4F6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3E3443-11AF-8B50-BDD4-8DF29C6471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4229892"/>
          </a:xfrm>
        </p:spPr>
        <p:txBody>
          <a:bodyPr>
            <a:normAutofit/>
          </a:bodyPr>
          <a:lstStyle/>
          <a:p>
            <a:r>
              <a:rPr lang="en-US" dirty="0"/>
              <a:t>Add-on: Mealy Machines and Moore Machines </a:t>
            </a:r>
          </a:p>
          <a:p>
            <a:endParaRPr lang="en-US" dirty="0"/>
          </a:p>
          <a:p>
            <a:pPr lvl="1"/>
            <a:r>
              <a:rPr lang="en-US" dirty="0"/>
              <a:t>Mealy Machines:</a:t>
            </a:r>
            <a:br>
              <a:rPr lang="en-US" dirty="0"/>
            </a:br>
            <a:r>
              <a:rPr lang="en-US" dirty="0"/>
              <a:t>produce output when a transition is taken.</a:t>
            </a:r>
          </a:p>
          <a:p>
            <a:pPr lvl="1"/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/>
              <a:t>Moore Machines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/>
              <a:t>produce output when the system is in a state.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D72826-16FD-25D8-C0E8-E5A8035D881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49484" y="5340943"/>
            <a:ext cx="3657600" cy="7958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40CB4D-2BDE-5B1B-3CD5-BCA65520FD7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52757" y="3178298"/>
            <a:ext cx="4572000" cy="10531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8595497-9A26-F035-2EEF-9E9060B46A89}"/>
              </a:ext>
            </a:extLst>
          </p:cNvPr>
          <p:cNvSpPr txBox="1"/>
          <p:nvPr/>
        </p:nvSpPr>
        <p:spPr>
          <a:xfrm>
            <a:off x="3003592" y="6274997"/>
            <a:ext cx="531078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DF2EE"/>
                </a:solidFill>
              </a:rPr>
              <a:t>Note: regular M is the state, italic </a:t>
            </a:r>
            <a:r>
              <a:rPr lang="en-US" i="1" dirty="0">
                <a:solidFill>
                  <a:srgbClr val="EDF2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>
                <a:solidFill>
                  <a:srgbClr val="EDF2EE"/>
                </a:solidFill>
              </a:rPr>
              <a:t> is the output.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B2BC0D-2C19-7234-FBA6-CD1E79A55A6C}"/>
              </a:ext>
            </a:extLst>
          </p:cNvPr>
          <p:cNvSpPr txBox="1"/>
          <p:nvPr/>
        </p:nvSpPr>
        <p:spPr>
          <a:xfrm>
            <a:off x="8181155" y="2570675"/>
            <a:ext cx="3530432" cy="523220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Note:</a:t>
            </a:r>
            <a:br>
              <a:rPr lang="en-US" sz="1400" dirty="0">
                <a:solidFill>
                  <a:schemeClr val="accent6"/>
                </a:solidFill>
              </a:rPr>
            </a:br>
            <a:r>
              <a:rPr lang="en-US" sz="1400" dirty="0">
                <a:solidFill>
                  <a:schemeClr val="accent6"/>
                </a:solidFill>
              </a:rPr>
              <a:t>We will stay with Mealy machines in this class</a:t>
            </a:r>
          </a:p>
        </p:txBody>
      </p:sp>
    </p:spTree>
    <p:extLst>
      <p:ext uri="{BB962C8B-B14F-4D97-AF65-F5344CB8AC3E}">
        <p14:creationId xmlns:p14="http://schemas.microsoft.com/office/powerpoint/2010/main" val="3931020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E9AD3F-5A3B-CC52-B479-F9DD44DFF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634DB-F69E-71C1-FB05-357BAA574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FBC57-A210-46BE-EB02-F01135FFEF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4229892"/>
          </a:xfrm>
        </p:spPr>
        <p:txBody>
          <a:bodyPr>
            <a:normAutofit/>
          </a:bodyPr>
          <a:lstStyle/>
          <a:p>
            <a:r>
              <a:rPr lang="en-US" dirty="0"/>
              <a:t>Add-on: Mealy Machines and Moore Machines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86FBCF-B118-4112-76AF-D9085FEC5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761" y="4295292"/>
            <a:ext cx="914400" cy="914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CAABBE-920C-3E0D-945B-1F095F438B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54" b="23341"/>
          <a:stretch/>
        </p:blipFill>
        <p:spPr>
          <a:xfrm>
            <a:off x="838200" y="1914065"/>
            <a:ext cx="1828800" cy="9931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29352F-EC2B-FF0A-593E-ED3F004822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917" y="3321995"/>
            <a:ext cx="642087" cy="64008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C81588E-7412-E7BC-8F8C-F848325E52E9}"/>
              </a:ext>
            </a:extLst>
          </p:cNvPr>
          <p:cNvCxnSpPr/>
          <p:nvPr/>
        </p:nvCxnSpPr>
        <p:spPr>
          <a:xfrm>
            <a:off x="1719800" y="2907188"/>
            <a:ext cx="0" cy="365760"/>
          </a:xfrm>
          <a:prstGeom prst="straightConnector1">
            <a:avLst/>
          </a:prstGeom>
          <a:ln w="19050">
            <a:solidFill>
              <a:srgbClr val="182428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6E6FE3B-2FBD-BEB5-3F28-AD7EF5B0E785}"/>
              </a:ext>
            </a:extLst>
          </p:cNvPr>
          <p:cNvCxnSpPr/>
          <p:nvPr/>
        </p:nvCxnSpPr>
        <p:spPr>
          <a:xfrm>
            <a:off x="1714755" y="3962075"/>
            <a:ext cx="0" cy="365760"/>
          </a:xfrm>
          <a:prstGeom prst="straightConnector1">
            <a:avLst/>
          </a:prstGeom>
          <a:ln w="19050">
            <a:solidFill>
              <a:srgbClr val="182428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CC6DEC3-BB22-0ED3-A995-4614D2802445}"/>
              </a:ext>
            </a:extLst>
          </p:cNvPr>
          <p:cNvSpPr txBox="1"/>
          <p:nvPr/>
        </p:nvSpPr>
        <p:spPr>
          <a:xfrm>
            <a:off x="605563" y="5165513"/>
            <a:ext cx="14671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</a:rPr>
              <a:t>button: 0     1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864BE6-D2E4-944F-1FBA-7049AF9461EF}"/>
              </a:ext>
            </a:extLst>
          </p:cNvPr>
          <p:cNvSpPr txBox="1"/>
          <p:nvPr/>
        </p:nvSpPr>
        <p:spPr>
          <a:xfrm>
            <a:off x="787232" y="2664987"/>
            <a:ext cx="1879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</a:rPr>
              <a:t>light: a             b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FAB2D7-EFA9-E6D2-1509-7A7EFE06BF44}"/>
              </a:ext>
            </a:extLst>
          </p:cNvPr>
          <p:cNvSpPr txBox="1"/>
          <p:nvPr/>
        </p:nvSpPr>
        <p:spPr>
          <a:xfrm>
            <a:off x="3324540" y="1914065"/>
            <a:ext cx="68246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2 light, 2 button system</a:t>
            </a:r>
            <a:br>
              <a:rPr lang="en-US" dirty="0"/>
            </a:br>
            <a:r>
              <a:rPr lang="en-US" dirty="0"/>
              <a:t>press any button continuously, light b flashes;</a:t>
            </a:r>
            <a:br>
              <a:rPr lang="en-US" dirty="0"/>
            </a:br>
            <a:r>
              <a:rPr lang="en-US" dirty="0"/>
              <a:t>press any button once but not the previous situation, light a flashes.</a:t>
            </a:r>
          </a:p>
          <a:p>
            <a:r>
              <a:rPr lang="en-US" altLang="zh-CN" dirty="0"/>
              <a:t>-Press: 0 1 1 0 1 0 0 0</a:t>
            </a:r>
          </a:p>
          <a:p>
            <a:r>
              <a:rPr lang="en-US" dirty="0"/>
              <a:t>-Flash: a </a:t>
            </a:r>
            <a:r>
              <a:rPr lang="en-US" dirty="0" err="1"/>
              <a:t>a</a:t>
            </a:r>
            <a:r>
              <a:rPr lang="en-US" dirty="0"/>
              <a:t> b a </a:t>
            </a:r>
            <a:r>
              <a:rPr lang="en-US" dirty="0" err="1"/>
              <a:t>a</a:t>
            </a:r>
            <a:r>
              <a:rPr lang="en-US" dirty="0"/>
              <a:t> </a:t>
            </a:r>
            <a:r>
              <a:rPr lang="en-US" dirty="0" err="1"/>
              <a:t>a</a:t>
            </a:r>
            <a:r>
              <a:rPr lang="en-US" dirty="0"/>
              <a:t> b </a:t>
            </a:r>
            <a:r>
              <a:rPr lang="en-US" dirty="0" err="1"/>
              <a:t>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0171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D7EACF-9020-DAEE-16CA-B50FF4CF6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DB1F1-3763-E107-D3CE-BCAFCB56A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D6CA0-A341-2332-4748-6C855CC333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4229892"/>
          </a:xfrm>
        </p:spPr>
        <p:txBody>
          <a:bodyPr>
            <a:normAutofit/>
          </a:bodyPr>
          <a:lstStyle/>
          <a:p>
            <a:r>
              <a:rPr lang="en-US" dirty="0"/>
              <a:t>Add-on: Mealy Machines and Moore Machines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E24140-A5BD-EF6E-6C65-F9F636EE6DD3}"/>
              </a:ext>
            </a:extLst>
          </p:cNvPr>
          <p:cNvSpPr txBox="1"/>
          <p:nvPr/>
        </p:nvSpPr>
        <p:spPr>
          <a:xfrm>
            <a:off x="3324540" y="1914065"/>
            <a:ext cx="68246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2 light, 2 button system</a:t>
            </a:r>
            <a:br>
              <a:rPr lang="en-US" dirty="0"/>
            </a:br>
            <a:r>
              <a:rPr lang="en-US" dirty="0"/>
              <a:t>press any button continuously, light b flashes;</a:t>
            </a:r>
            <a:br>
              <a:rPr lang="en-US" dirty="0"/>
            </a:br>
            <a:r>
              <a:rPr lang="en-US" dirty="0"/>
              <a:t>press any button once but not the previous situation, light a flashes.</a:t>
            </a:r>
          </a:p>
          <a:p>
            <a:r>
              <a:rPr lang="en-US" altLang="zh-CN" dirty="0"/>
              <a:t>-Press: 0 1 1 0 1 0 0 0</a:t>
            </a:r>
          </a:p>
          <a:p>
            <a:r>
              <a:rPr lang="en-US" dirty="0"/>
              <a:t>-Flash: a </a:t>
            </a:r>
            <a:r>
              <a:rPr lang="en-US" dirty="0" err="1"/>
              <a:t>a</a:t>
            </a:r>
            <a:r>
              <a:rPr lang="en-US" dirty="0"/>
              <a:t> b a </a:t>
            </a:r>
            <a:r>
              <a:rPr lang="en-US" dirty="0" err="1"/>
              <a:t>a</a:t>
            </a:r>
            <a:r>
              <a:rPr lang="en-US" dirty="0"/>
              <a:t> </a:t>
            </a:r>
            <a:r>
              <a:rPr lang="en-US" dirty="0" err="1"/>
              <a:t>a</a:t>
            </a:r>
            <a:r>
              <a:rPr lang="en-US" dirty="0"/>
              <a:t> b </a:t>
            </a:r>
            <a:r>
              <a:rPr lang="en-US" dirty="0" err="1"/>
              <a:t>b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539DF29-8556-EE16-04D9-7A1793C7E855}"/>
              </a:ext>
            </a:extLst>
          </p:cNvPr>
          <p:cNvSpPr/>
          <p:nvPr/>
        </p:nvSpPr>
        <p:spPr>
          <a:xfrm>
            <a:off x="3518321" y="3742379"/>
            <a:ext cx="254336" cy="254336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6950E0A-EAAE-92DC-7F35-FE7FCF6B59B1}"/>
              </a:ext>
            </a:extLst>
          </p:cNvPr>
          <p:cNvSpPr/>
          <p:nvPr/>
        </p:nvSpPr>
        <p:spPr>
          <a:xfrm>
            <a:off x="4560899" y="3742379"/>
            <a:ext cx="254336" cy="254336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7D6E5C4-01AA-59B7-1017-66F237576CF0}"/>
              </a:ext>
            </a:extLst>
          </p:cNvPr>
          <p:cNvSpPr/>
          <p:nvPr/>
        </p:nvSpPr>
        <p:spPr>
          <a:xfrm>
            <a:off x="3518321" y="4782004"/>
            <a:ext cx="254336" cy="254336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C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1EC4FA1-BB41-CB86-88E0-47A599A529A6}"/>
              </a:ext>
            </a:extLst>
          </p:cNvPr>
          <p:cNvCxnSpPr>
            <a:endCxn id="4" idx="2"/>
          </p:cNvCxnSpPr>
          <p:nvPr/>
        </p:nvCxnSpPr>
        <p:spPr>
          <a:xfrm>
            <a:off x="3082315" y="3869547"/>
            <a:ext cx="436006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7839336-6EBA-41D0-C884-7113D3895A5F}"/>
              </a:ext>
            </a:extLst>
          </p:cNvPr>
          <p:cNvCxnSpPr>
            <a:stCxn id="4" idx="6"/>
            <a:endCxn id="5" idx="2"/>
          </p:cNvCxnSpPr>
          <p:nvPr/>
        </p:nvCxnSpPr>
        <p:spPr>
          <a:xfrm>
            <a:off x="3772657" y="3869547"/>
            <a:ext cx="788242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99240E1-4EE3-0284-F7CA-3BC0C03F08C0}"/>
              </a:ext>
            </a:extLst>
          </p:cNvPr>
          <p:cNvSpPr txBox="1"/>
          <p:nvPr/>
        </p:nvSpPr>
        <p:spPr>
          <a:xfrm>
            <a:off x="3887619" y="3570621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0/a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AA207CD1-1A67-75B6-763E-F23B1D32BEF5}"/>
              </a:ext>
            </a:extLst>
          </p:cNvPr>
          <p:cNvCxnSpPr>
            <a:stCxn id="5" idx="0"/>
            <a:endCxn id="5" idx="6"/>
          </p:cNvCxnSpPr>
          <p:nvPr/>
        </p:nvCxnSpPr>
        <p:spPr>
          <a:xfrm rot="16200000" flipH="1">
            <a:off x="4688067" y="3742379"/>
            <a:ext cx="127168" cy="127168"/>
          </a:xfrm>
          <a:prstGeom prst="curvedConnector4">
            <a:avLst>
              <a:gd name="adj1" fmla="val -179762"/>
              <a:gd name="adj2" fmla="val 279762"/>
            </a:avLst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DC2B03A-3075-E226-4EF6-833236C888D8}"/>
              </a:ext>
            </a:extLst>
          </p:cNvPr>
          <p:cNvSpPr txBox="1"/>
          <p:nvPr/>
        </p:nvSpPr>
        <p:spPr>
          <a:xfrm>
            <a:off x="5014185" y="3622969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0/b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60AA292-AC33-F918-DD47-2E2A0AB0B4D6}"/>
              </a:ext>
            </a:extLst>
          </p:cNvPr>
          <p:cNvCxnSpPr>
            <a:stCxn id="5" idx="3"/>
            <a:endCxn id="6" idx="7"/>
          </p:cNvCxnSpPr>
          <p:nvPr/>
        </p:nvCxnSpPr>
        <p:spPr>
          <a:xfrm flipH="1">
            <a:off x="3735410" y="3959468"/>
            <a:ext cx="862736" cy="859783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404816E-41E1-132D-BBDF-F5556B96E3BF}"/>
              </a:ext>
            </a:extLst>
          </p:cNvPr>
          <p:cNvCxnSpPr>
            <a:stCxn id="6" idx="6"/>
            <a:endCxn id="5" idx="4"/>
          </p:cNvCxnSpPr>
          <p:nvPr/>
        </p:nvCxnSpPr>
        <p:spPr>
          <a:xfrm flipV="1">
            <a:off x="3772657" y="3996715"/>
            <a:ext cx="915410" cy="912457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70C5C17-FB3F-4708-53D3-FA8755CF79B3}"/>
              </a:ext>
            </a:extLst>
          </p:cNvPr>
          <p:cNvCxnSpPr>
            <a:stCxn id="4" idx="4"/>
            <a:endCxn id="6" idx="0"/>
          </p:cNvCxnSpPr>
          <p:nvPr/>
        </p:nvCxnSpPr>
        <p:spPr>
          <a:xfrm>
            <a:off x="3645489" y="3996715"/>
            <a:ext cx="0" cy="785289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8CBC1DB8-FC25-EF29-4F73-9EEA01F26800}"/>
              </a:ext>
            </a:extLst>
          </p:cNvPr>
          <p:cNvCxnSpPr>
            <a:stCxn id="6" idx="2"/>
            <a:endCxn id="6" idx="4"/>
          </p:cNvCxnSpPr>
          <p:nvPr/>
        </p:nvCxnSpPr>
        <p:spPr>
          <a:xfrm rot="10800000" flipH="1" flipV="1">
            <a:off x="3518321" y="4909172"/>
            <a:ext cx="127168" cy="127168"/>
          </a:xfrm>
          <a:prstGeom prst="curvedConnector4">
            <a:avLst>
              <a:gd name="adj1" fmla="val -179762"/>
              <a:gd name="adj2" fmla="val 279762"/>
            </a:avLst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7D8864F-86B1-F206-9C7C-43CA0AF8C47E}"/>
              </a:ext>
            </a:extLst>
          </p:cNvPr>
          <p:cNvSpPr txBox="1"/>
          <p:nvPr/>
        </p:nvSpPr>
        <p:spPr>
          <a:xfrm>
            <a:off x="3130570" y="5202046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1/b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9BBEC7-E2DD-C369-FE07-6CB05429FD4F}"/>
              </a:ext>
            </a:extLst>
          </p:cNvPr>
          <p:cNvSpPr txBox="1"/>
          <p:nvPr/>
        </p:nvSpPr>
        <p:spPr>
          <a:xfrm>
            <a:off x="3235944" y="4283653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1/a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BB84438-09BA-FAF2-250A-43C0B3D1F9E2}"/>
              </a:ext>
            </a:extLst>
          </p:cNvPr>
          <p:cNvSpPr txBox="1"/>
          <p:nvPr/>
        </p:nvSpPr>
        <p:spPr>
          <a:xfrm>
            <a:off x="3960963" y="4064709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1/a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DD3EB4-9EC6-D3C8-7276-240E66292436}"/>
              </a:ext>
            </a:extLst>
          </p:cNvPr>
          <p:cNvSpPr txBox="1"/>
          <p:nvPr/>
        </p:nvSpPr>
        <p:spPr>
          <a:xfrm>
            <a:off x="4096948" y="4467337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0/a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70DB01C-5700-6D73-073E-D950E84A15E3}"/>
              </a:ext>
            </a:extLst>
          </p:cNvPr>
          <p:cNvSpPr txBox="1"/>
          <p:nvPr/>
        </p:nvSpPr>
        <p:spPr>
          <a:xfrm>
            <a:off x="3300318" y="5395971"/>
            <a:ext cx="1713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182428"/>
                </a:solidFill>
              </a:rPr>
              <a:t>Mealy machine </a:t>
            </a:r>
            <a:endParaRPr lang="en-US" dirty="0">
              <a:solidFill>
                <a:srgbClr val="182428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C19C8603-1F3F-715E-8DAF-FD61B34D2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761" y="4295292"/>
            <a:ext cx="914400" cy="9144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0C3B84C-F5EA-5FF9-7EC9-0ABE9361E5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54" b="23341"/>
          <a:stretch/>
        </p:blipFill>
        <p:spPr>
          <a:xfrm>
            <a:off x="838200" y="1914065"/>
            <a:ext cx="1828800" cy="99312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0C2C475-1DFC-6B7B-6892-4DA750E94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917" y="3321995"/>
            <a:ext cx="642087" cy="640080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3071AE7-2F84-F2CE-BAF1-A1E62687FC55}"/>
              </a:ext>
            </a:extLst>
          </p:cNvPr>
          <p:cNvCxnSpPr/>
          <p:nvPr/>
        </p:nvCxnSpPr>
        <p:spPr>
          <a:xfrm>
            <a:off x="1719800" y="2907188"/>
            <a:ext cx="0" cy="365760"/>
          </a:xfrm>
          <a:prstGeom prst="straightConnector1">
            <a:avLst/>
          </a:prstGeom>
          <a:ln w="19050">
            <a:solidFill>
              <a:srgbClr val="182428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57B1489-D77E-2E03-2713-65DB2EE4E341}"/>
              </a:ext>
            </a:extLst>
          </p:cNvPr>
          <p:cNvCxnSpPr/>
          <p:nvPr/>
        </p:nvCxnSpPr>
        <p:spPr>
          <a:xfrm>
            <a:off x="1714755" y="3962075"/>
            <a:ext cx="0" cy="365760"/>
          </a:xfrm>
          <a:prstGeom prst="straightConnector1">
            <a:avLst/>
          </a:prstGeom>
          <a:ln w="19050">
            <a:solidFill>
              <a:srgbClr val="182428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0AD39A37-B01A-2243-74FB-CA011A356EF5}"/>
              </a:ext>
            </a:extLst>
          </p:cNvPr>
          <p:cNvSpPr txBox="1"/>
          <p:nvPr/>
        </p:nvSpPr>
        <p:spPr>
          <a:xfrm>
            <a:off x="605563" y="5165513"/>
            <a:ext cx="14671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</a:rPr>
              <a:t>button: 0     1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D644F4D-52F1-6D23-A839-96EC9AB7CBD1}"/>
              </a:ext>
            </a:extLst>
          </p:cNvPr>
          <p:cNvSpPr txBox="1"/>
          <p:nvPr/>
        </p:nvSpPr>
        <p:spPr>
          <a:xfrm>
            <a:off x="787232" y="2664987"/>
            <a:ext cx="1879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</a:rPr>
              <a:t>light: a             b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468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9F97A-02DF-B3AF-253E-32926ED85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2888E-54FC-3158-EDB3-63EA9DEAF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D581B-D611-BB5B-5499-2C21D5264C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4229892"/>
          </a:xfrm>
        </p:spPr>
        <p:txBody>
          <a:bodyPr>
            <a:normAutofit/>
          </a:bodyPr>
          <a:lstStyle/>
          <a:p>
            <a:r>
              <a:rPr lang="en-US" dirty="0"/>
              <a:t>Add-on: Mealy Machines and Moore Machines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C5FAAAA-5EA8-4E6B-262B-ACAB44B9A18B}"/>
              </a:ext>
            </a:extLst>
          </p:cNvPr>
          <p:cNvSpPr txBox="1"/>
          <p:nvPr/>
        </p:nvSpPr>
        <p:spPr>
          <a:xfrm>
            <a:off x="3324540" y="1914065"/>
            <a:ext cx="68246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2 light, 2 button system</a:t>
            </a:r>
            <a:br>
              <a:rPr lang="en-US" dirty="0"/>
            </a:br>
            <a:r>
              <a:rPr lang="en-US" dirty="0"/>
              <a:t>press any button continuously, light b flashes;</a:t>
            </a:r>
            <a:br>
              <a:rPr lang="en-US" dirty="0"/>
            </a:br>
            <a:r>
              <a:rPr lang="en-US" dirty="0"/>
              <a:t>press any button once but not the previous situation, light a flashes.</a:t>
            </a:r>
          </a:p>
          <a:p>
            <a:r>
              <a:rPr lang="en-US" altLang="zh-CN" dirty="0"/>
              <a:t>-Press: 0 1 1 0 1 0 0 0</a:t>
            </a:r>
          </a:p>
          <a:p>
            <a:r>
              <a:rPr lang="en-US" dirty="0"/>
              <a:t>-Flash: a </a:t>
            </a:r>
            <a:r>
              <a:rPr lang="en-US" dirty="0" err="1"/>
              <a:t>a</a:t>
            </a:r>
            <a:r>
              <a:rPr lang="en-US" dirty="0"/>
              <a:t> b a </a:t>
            </a:r>
            <a:r>
              <a:rPr lang="en-US" dirty="0" err="1"/>
              <a:t>a</a:t>
            </a:r>
            <a:r>
              <a:rPr lang="en-US" dirty="0"/>
              <a:t> </a:t>
            </a:r>
            <a:r>
              <a:rPr lang="en-US" dirty="0" err="1"/>
              <a:t>a</a:t>
            </a:r>
            <a:r>
              <a:rPr lang="en-US" dirty="0"/>
              <a:t> b </a:t>
            </a:r>
            <a:r>
              <a:rPr lang="en-US" dirty="0" err="1"/>
              <a:t>b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E31BA9-4B49-AA73-20AA-16CEDC8F0ABE}"/>
              </a:ext>
            </a:extLst>
          </p:cNvPr>
          <p:cNvSpPr/>
          <p:nvPr/>
        </p:nvSpPr>
        <p:spPr>
          <a:xfrm>
            <a:off x="3518321" y="3742379"/>
            <a:ext cx="254336" cy="254336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731BD48-006B-FB40-160F-E433CAFE6934}"/>
              </a:ext>
            </a:extLst>
          </p:cNvPr>
          <p:cNvSpPr/>
          <p:nvPr/>
        </p:nvSpPr>
        <p:spPr>
          <a:xfrm>
            <a:off x="4560899" y="3742379"/>
            <a:ext cx="254336" cy="254336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DC87973-3F64-F46B-6B85-5B5182FD3807}"/>
              </a:ext>
            </a:extLst>
          </p:cNvPr>
          <p:cNvSpPr/>
          <p:nvPr/>
        </p:nvSpPr>
        <p:spPr>
          <a:xfrm>
            <a:off x="3518321" y="4782004"/>
            <a:ext cx="254336" cy="254336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C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39BB0A5-C881-BC21-0A9E-2DBC28988D62}"/>
              </a:ext>
            </a:extLst>
          </p:cNvPr>
          <p:cNvCxnSpPr>
            <a:endCxn id="4" idx="2"/>
          </p:cNvCxnSpPr>
          <p:nvPr/>
        </p:nvCxnSpPr>
        <p:spPr>
          <a:xfrm>
            <a:off x="3082315" y="3869547"/>
            <a:ext cx="436006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1154D26-847D-7107-99EA-230A40DFC562}"/>
              </a:ext>
            </a:extLst>
          </p:cNvPr>
          <p:cNvCxnSpPr>
            <a:stCxn id="4" idx="6"/>
            <a:endCxn id="5" idx="2"/>
          </p:cNvCxnSpPr>
          <p:nvPr/>
        </p:nvCxnSpPr>
        <p:spPr>
          <a:xfrm>
            <a:off x="3772657" y="3869547"/>
            <a:ext cx="788242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6C4520C-4408-22FA-9467-E51D25630DBC}"/>
              </a:ext>
            </a:extLst>
          </p:cNvPr>
          <p:cNvSpPr txBox="1"/>
          <p:nvPr/>
        </p:nvSpPr>
        <p:spPr>
          <a:xfrm>
            <a:off x="3887619" y="3570621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0/a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99BC6393-5800-4BAD-D73B-3925B3ABFC60}"/>
              </a:ext>
            </a:extLst>
          </p:cNvPr>
          <p:cNvCxnSpPr>
            <a:stCxn id="5" idx="0"/>
            <a:endCxn id="5" idx="6"/>
          </p:cNvCxnSpPr>
          <p:nvPr/>
        </p:nvCxnSpPr>
        <p:spPr>
          <a:xfrm rot="16200000" flipH="1">
            <a:off x="4688067" y="3742379"/>
            <a:ext cx="127168" cy="127168"/>
          </a:xfrm>
          <a:prstGeom prst="curvedConnector4">
            <a:avLst>
              <a:gd name="adj1" fmla="val -179762"/>
              <a:gd name="adj2" fmla="val 279762"/>
            </a:avLst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5D89FD1-6082-8B47-8595-297C06276701}"/>
              </a:ext>
            </a:extLst>
          </p:cNvPr>
          <p:cNvSpPr txBox="1"/>
          <p:nvPr/>
        </p:nvSpPr>
        <p:spPr>
          <a:xfrm>
            <a:off x="5014185" y="3622969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0/b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F490091-F6B1-7919-FC0C-2422D7A77AA7}"/>
              </a:ext>
            </a:extLst>
          </p:cNvPr>
          <p:cNvCxnSpPr>
            <a:stCxn id="5" idx="3"/>
            <a:endCxn id="6" idx="7"/>
          </p:cNvCxnSpPr>
          <p:nvPr/>
        </p:nvCxnSpPr>
        <p:spPr>
          <a:xfrm flipH="1">
            <a:off x="3735410" y="3959468"/>
            <a:ext cx="862736" cy="859783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79F3233-FB6C-7D29-308D-0863E871B3A2}"/>
              </a:ext>
            </a:extLst>
          </p:cNvPr>
          <p:cNvCxnSpPr>
            <a:stCxn id="6" idx="6"/>
            <a:endCxn id="5" idx="4"/>
          </p:cNvCxnSpPr>
          <p:nvPr/>
        </p:nvCxnSpPr>
        <p:spPr>
          <a:xfrm flipV="1">
            <a:off x="3772657" y="3996715"/>
            <a:ext cx="915410" cy="912457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AFE7BFC-1322-0DAA-600F-AF032290F7EB}"/>
              </a:ext>
            </a:extLst>
          </p:cNvPr>
          <p:cNvCxnSpPr>
            <a:stCxn id="4" idx="4"/>
            <a:endCxn id="6" idx="0"/>
          </p:cNvCxnSpPr>
          <p:nvPr/>
        </p:nvCxnSpPr>
        <p:spPr>
          <a:xfrm>
            <a:off x="3645489" y="3996715"/>
            <a:ext cx="0" cy="785289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9ED2CD9A-1E0D-DCCF-9964-AA4E2C9921D9}"/>
              </a:ext>
            </a:extLst>
          </p:cNvPr>
          <p:cNvCxnSpPr>
            <a:stCxn id="6" idx="2"/>
            <a:endCxn id="6" idx="4"/>
          </p:cNvCxnSpPr>
          <p:nvPr/>
        </p:nvCxnSpPr>
        <p:spPr>
          <a:xfrm rot="10800000" flipH="1" flipV="1">
            <a:off x="3518321" y="4909172"/>
            <a:ext cx="127168" cy="127168"/>
          </a:xfrm>
          <a:prstGeom prst="curvedConnector4">
            <a:avLst>
              <a:gd name="adj1" fmla="val -179762"/>
              <a:gd name="adj2" fmla="val 279762"/>
            </a:avLst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05B62E6-93DF-21A7-4FA0-C3E6C6B4FF19}"/>
              </a:ext>
            </a:extLst>
          </p:cNvPr>
          <p:cNvSpPr txBox="1"/>
          <p:nvPr/>
        </p:nvSpPr>
        <p:spPr>
          <a:xfrm>
            <a:off x="3130570" y="5202046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1/b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1E02B9B-B02A-82BE-376E-F8492F735959}"/>
              </a:ext>
            </a:extLst>
          </p:cNvPr>
          <p:cNvSpPr txBox="1"/>
          <p:nvPr/>
        </p:nvSpPr>
        <p:spPr>
          <a:xfrm>
            <a:off x="3235944" y="4283653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1/a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2710754-230A-CFB9-7416-A9E0999C8F17}"/>
              </a:ext>
            </a:extLst>
          </p:cNvPr>
          <p:cNvSpPr txBox="1"/>
          <p:nvPr/>
        </p:nvSpPr>
        <p:spPr>
          <a:xfrm>
            <a:off x="3960963" y="4064709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1/a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0925AB3-F630-1A06-A91A-83D818C0A011}"/>
              </a:ext>
            </a:extLst>
          </p:cNvPr>
          <p:cNvSpPr txBox="1"/>
          <p:nvPr/>
        </p:nvSpPr>
        <p:spPr>
          <a:xfrm>
            <a:off x="4096948" y="4467337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0/a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CF40AA2-E658-120F-5A87-502E0B890CD4}"/>
              </a:ext>
            </a:extLst>
          </p:cNvPr>
          <p:cNvSpPr txBox="1"/>
          <p:nvPr/>
        </p:nvSpPr>
        <p:spPr>
          <a:xfrm>
            <a:off x="3300318" y="5395971"/>
            <a:ext cx="1713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182428"/>
                </a:solidFill>
              </a:rPr>
              <a:t>Mealy machine </a:t>
            </a:r>
            <a:endParaRPr lang="en-US" dirty="0">
              <a:solidFill>
                <a:srgbClr val="182428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21D7FD-828D-8198-9E9F-72793938F961}"/>
              </a:ext>
            </a:extLst>
          </p:cNvPr>
          <p:cNvCxnSpPr/>
          <p:nvPr/>
        </p:nvCxnSpPr>
        <p:spPr>
          <a:xfrm>
            <a:off x="7824398" y="3962605"/>
            <a:ext cx="788242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3886B53-764E-9149-EF27-778CAC8B2EE1}"/>
              </a:ext>
            </a:extLst>
          </p:cNvPr>
          <p:cNvSpPr txBox="1"/>
          <p:nvPr/>
        </p:nvSpPr>
        <p:spPr>
          <a:xfrm>
            <a:off x="8036880" y="3679780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0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953DD92-A82A-0F81-BB0B-E9DAE822BB5D}"/>
              </a:ext>
            </a:extLst>
          </p:cNvPr>
          <p:cNvCxnSpPr/>
          <p:nvPr/>
        </p:nvCxnSpPr>
        <p:spPr>
          <a:xfrm>
            <a:off x="7002634" y="3970272"/>
            <a:ext cx="436006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EE8FB7-C131-AFF3-9DE4-CB84E36FE388}"/>
              </a:ext>
            </a:extLst>
          </p:cNvPr>
          <p:cNvSpPr/>
          <p:nvPr/>
        </p:nvSpPr>
        <p:spPr>
          <a:xfrm>
            <a:off x="7453272" y="3808714"/>
            <a:ext cx="364994" cy="35191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182428"/>
                </a:solidFill>
              </a:rPr>
              <a:t>A</a:t>
            </a:r>
          </a:p>
          <a:p>
            <a:pPr algn="ctr"/>
            <a:r>
              <a:rPr lang="en-US" sz="1200" dirty="0">
                <a:solidFill>
                  <a:srgbClr val="182428"/>
                </a:solidFill>
              </a:rPr>
              <a:t>/-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1FFB9C9-1E16-483A-FD62-33CBF64AFD40}"/>
              </a:ext>
            </a:extLst>
          </p:cNvPr>
          <p:cNvSpPr/>
          <p:nvPr/>
        </p:nvSpPr>
        <p:spPr>
          <a:xfrm>
            <a:off x="8617072" y="3808714"/>
            <a:ext cx="364994" cy="35191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182428"/>
                </a:solidFill>
              </a:rPr>
              <a:t>B</a:t>
            </a:r>
          </a:p>
          <a:p>
            <a:pPr algn="ctr"/>
            <a:r>
              <a:rPr lang="en-US" sz="1200" dirty="0">
                <a:solidFill>
                  <a:srgbClr val="182428"/>
                </a:solidFill>
              </a:rPr>
              <a:t>/a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9C7DF3C-19CC-44C0-9A54-10EDAD153093}"/>
              </a:ext>
            </a:extLst>
          </p:cNvPr>
          <p:cNvSpPr/>
          <p:nvPr/>
        </p:nvSpPr>
        <p:spPr>
          <a:xfrm>
            <a:off x="7448588" y="4820494"/>
            <a:ext cx="364994" cy="35191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182428"/>
                </a:solidFill>
              </a:rPr>
              <a:t>C</a:t>
            </a:r>
          </a:p>
          <a:p>
            <a:pPr algn="ctr"/>
            <a:r>
              <a:rPr lang="en-US" sz="1200" dirty="0">
                <a:solidFill>
                  <a:srgbClr val="182428"/>
                </a:solidFill>
              </a:rPr>
              <a:t>/a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1AA7BF3-05E7-6E49-C430-4C84721F06DC}"/>
              </a:ext>
            </a:extLst>
          </p:cNvPr>
          <p:cNvCxnSpPr>
            <a:cxnSpLocks/>
            <a:stCxn id="25" idx="2"/>
            <a:endCxn id="29" idx="0"/>
          </p:cNvCxnSpPr>
          <p:nvPr/>
        </p:nvCxnSpPr>
        <p:spPr>
          <a:xfrm flipH="1">
            <a:off x="7631085" y="4160626"/>
            <a:ext cx="4684" cy="659868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3E44F6F-C9A1-5560-27DA-03165C282138}"/>
              </a:ext>
            </a:extLst>
          </p:cNvPr>
          <p:cNvSpPr txBox="1"/>
          <p:nvPr/>
        </p:nvSpPr>
        <p:spPr>
          <a:xfrm>
            <a:off x="7354084" y="4322916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11C3EA16-A790-33E6-4189-A29547B5397A}"/>
              </a:ext>
            </a:extLst>
          </p:cNvPr>
          <p:cNvSpPr/>
          <p:nvPr/>
        </p:nvSpPr>
        <p:spPr>
          <a:xfrm>
            <a:off x="8612640" y="3119310"/>
            <a:ext cx="364994" cy="351912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182428"/>
                </a:solidFill>
              </a:rPr>
              <a:t>B’</a:t>
            </a:r>
          </a:p>
          <a:p>
            <a:pPr algn="ctr"/>
            <a:r>
              <a:rPr lang="en-US" sz="1200" dirty="0">
                <a:solidFill>
                  <a:srgbClr val="182428"/>
                </a:solidFill>
              </a:rPr>
              <a:t>/b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8358A9A-D27B-A264-714C-E2E2D4E03879}"/>
              </a:ext>
            </a:extLst>
          </p:cNvPr>
          <p:cNvCxnSpPr>
            <a:stCxn id="27" idx="0"/>
            <a:endCxn id="41" idx="2"/>
          </p:cNvCxnSpPr>
          <p:nvPr/>
        </p:nvCxnSpPr>
        <p:spPr>
          <a:xfrm flipH="1" flipV="1">
            <a:off x="8795137" y="3471222"/>
            <a:ext cx="4432" cy="337492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3C9897B-6766-F40C-C6DE-9E7A0250D42F}"/>
              </a:ext>
            </a:extLst>
          </p:cNvPr>
          <p:cNvSpPr txBox="1"/>
          <p:nvPr/>
        </p:nvSpPr>
        <p:spPr>
          <a:xfrm>
            <a:off x="8850537" y="3510359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0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5317C9E-AF3C-9AA8-FA8F-0581479C6A7B}"/>
              </a:ext>
            </a:extLst>
          </p:cNvPr>
          <p:cNvCxnSpPr>
            <a:cxnSpLocks/>
          </p:cNvCxnSpPr>
          <p:nvPr/>
        </p:nvCxnSpPr>
        <p:spPr>
          <a:xfrm flipH="1">
            <a:off x="7824398" y="4160626"/>
            <a:ext cx="787990" cy="659868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850E56C-7520-4A43-7933-D4F3B31B4B27}"/>
              </a:ext>
            </a:extLst>
          </p:cNvPr>
          <p:cNvCxnSpPr>
            <a:stCxn id="29" idx="3"/>
            <a:endCxn id="27" idx="2"/>
          </p:cNvCxnSpPr>
          <p:nvPr/>
        </p:nvCxnSpPr>
        <p:spPr>
          <a:xfrm flipV="1">
            <a:off x="7813582" y="4160626"/>
            <a:ext cx="985987" cy="835824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13C7CE63-AD57-3C81-29CE-550BFA823AB5}"/>
              </a:ext>
            </a:extLst>
          </p:cNvPr>
          <p:cNvSpPr txBox="1"/>
          <p:nvPr/>
        </p:nvSpPr>
        <p:spPr>
          <a:xfrm>
            <a:off x="8291344" y="4545290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AF198D3-C2E8-3CC0-2183-92E919A18934}"/>
              </a:ext>
            </a:extLst>
          </p:cNvPr>
          <p:cNvSpPr txBox="1"/>
          <p:nvPr/>
        </p:nvSpPr>
        <p:spPr>
          <a:xfrm>
            <a:off x="8036190" y="4261015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FC94EE47-6E5B-3A18-74CF-B2897047AA19}"/>
              </a:ext>
            </a:extLst>
          </p:cNvPr>
          <p:cNvSpPr/>
          <p:nvPr/>
        </p:nvSpPr>
        <p:spPr>
          <a:xfrm>
            <a:off x="6637640" y="4821393"/>
            <a:ext cx="364994" cy="351912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182428"/>
                </a:solidFill>
              </a:rPr>
              <a:t>C’</a:t>
            </a:r>
          </a:p>
          <a:p>
            <a:pPr algn="ctr"/>
            <a:r>
              <a:rPr lang="en-US" sz="1200" dirty="0">
                <a:solidFill>
                  <a:srgbClr val="182428"/>
                </a:solidFill>
              </a:rPr>
              <a:t>/b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50DA27B-8B64-1391-F464-1EF088D3432E}"/>
              </a:ext>
            </a:extLst>
          </p:cNvPr>
          <p:cNvCxnSpPr>
            <a:stCxn id="29" idx="1"/>
            <a:endCxn id="52" idx="3"/>
          </p:cNvCxnSpPr>
          <p:nvPr/>
        </p:nvCxnSpPr>
        <p:spPr>
          <a:xfrm flipH="1">
            <a:off x="7002634" y="4996450"/>
            <a:ext cx="445954" cy="899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4C57F2F-129D-96BC-86E2-49A8786F32A6}"/>
              </a:ext>
            </a:extLst>
          </p:cNvPr>
          <p:cNvSpPr txBox="1"/>
          <p:nvPr/>
        </p:nvSpPr>
        <p:spPr>
          <a:xfrm>
            <a:off x="7117515" y="4768969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</a:t>
            </a:r>
          </a:p>
        </p:txBody>
      </p:sp>
      <p:cxnSp>
        <p:nvCxnSpPr>
          <p:cNvPr id="58" name="Connector: Curved 57">
            <a:extLst>
              <a:ext uri="{FF2B5EF4-FFF2-40B4-BE49-F238E27FC236}">
                <a16:creationId xmlns:a16="http://schemas.microsoft.com/office/drawing/2014/main" id="{CF545C15-4E76-9F04-F52E-8B2AF0433BC3}"/>
              </a:ext>
            </a:extLst>
          </p:cNvPr>
          <p:cNvCxnSpPr>
            <a:cxnSpLocks/>
            <a:stCxn id="52" idx="2"/>
            <a:endCxn id="27" idx="3"/>
          </p:cNvCxnSpPr>
          <p:nvPr/>
        </p:nvCxnSpPr>
        <p:spPr>
          <a:xfrm rot="5400000" flipH="1" flipV="1">
            <a:off x="7306783" y="3498023"/>
            <a:ext cx="1188635" cy="2161929"/>
          </a:xfrm>
          <a:prstGeom prst="curvedConnector4">
            <a:avLst>
              <a:gd name="adj1" fmla="val -19232"/>
              <a:gd name="adj2" fmla="val 110574"/>
            </a:avLst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3D2A775F-3E32-81ED-9C3E-70AC3F5CE124}"/>
              </a:ext>
            </a:extLst>
          </p:cNvPr>
          <p:cNvSpPr txBox="1"/>
          <p:nvPr/>
        </p:nvSpPr>
        <p:spPr>
          <a:xfrm>
            <a:off x="8785932" y="5118972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0</a:t>
            </a: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02B8DACB-5F33-8241-37E6-A3C589FEBA1F}"/>
              </a:ext>
            </a:extLst>
          </p:cNvPr>
          <p:cNvSpPr/>
          <p:nvPr/>
        </p:nvSpPr>
        <p:spPr>
          <a:xfrm>
            <a:off x="6423329" y="3257928"/>
            <a:ext cx="2187776" cy="1592631"/>
          </a:xfrm>
          <a:custGeom>
            <a:avLst/>
            <a:gdLst>
              <a:gd name="connsiteX0" fmla="*/ 1019039 w 2187776"/>
              <a:gd name="connsiteY0" fmla="*/ 1592631 h 1592631"/>
              <a:gd name="connsiteX1" fmla="*/ 38027 w 2187776"/>
              <a:gd name="connsiteY1" fmla="*/ 339116 h 1592631"/>
              <a:gd name="connsiteX2" fmla="*/ 2187776 w 2187776"/>
              <a:gd name="connsiteY2" fmla="*/ 0 h 1592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87776" h="1592631">
                <a:moveTo>
                  <a:pt x="1019039" y="1592631"/>
                </a:moveTo>
                <a:cubicBezTo>
                  <a:pt x="431138" y="1098592"/>
                  <a:pt x="-156762" y="604554"/>
                  <a:pt x="38027" y="339116"/>
                </a:cubicBezTo>
                <a:cubicBezTo>
                  <a:pt x="232816" y="73678"/>
                  <a:pt x="1210296" y="36839"/>
                  <a:pt x="2187776" y="0"/>
                </a:cubicBezTo>
              </a:path>
            </a:pathLst>
          </a:custGeom>
          <a:noFill/>
          <a:ln>
            <a:solidFill>
              <a:schemeClr val="accent6"/>
            </a:solidFill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2152C11-23D4-0FE9-8B71-05A59928DA71}"/>
              </a:ext>
            </a:extLst>
          </p:cNvPr>
          <p:cNvSpPr txBox="1"/>
          <p:nvPr/>
        </p:nvSpPr>
        <p:spPr>
          <a:xfrm>
            <a:off x="6578550" y="3201018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8160847E-16DA-1D0E-6B83-411B8B6056AB}"/>
              </a:ext>
            </a:extLst>
          </p:cNvPr>
          <p:cNvSpPr txBox="1"/>
          <p:nvPr/>
        </p:nvSpPr>
        <p:spPr>
          <a:xfrm>
            <a:off x="6660283" y="5460469"/>
            <a:ext cx="2950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182428"/>
                </a:solidFill>
              </a:rPr>
              <a:t>Moore</a:t>
            </a:r>
            <a:r>
              <a:rPr lang="en-US" sz="1800" dirty="0">
                <a:solidFill>
                  <a:srgbClr val="182428"/>
                </a:solidFill>
              </a:rPr>
              <a:t> machine</a:t>
            </a:r>
          </a:p>
          <a:p>
            <a:r>
              <a:rPr lang="en-US" dirty="0">
                <a:solidFill>
                  <a:srgbClr val="182428"/>
                </a:solidFill>
              </a:rPr>
              <a:t>(typically need more states)</a:t>
            </a:r>
          </a:p>
        </p:txBody>
      </p:sp>
      <p:cxnSp>
        <p:nvCxnSpPr>
          <p:cNvPr id="85" name="Connector: Curved 84">
            <a:extLst>
              <a:ext uri="{FF2B5EF4-FFF2-40B4-BE49-F238E27FC236}">
                <a16:creationId xmlns:a16="http://schemas.microsoft.com/office/drawing/2014/main" id="{2C5BD1B7-4FAA-9C95-FA22-0E4C9953AAC7}"/>
              </a:ext>
            </a:extLst>
          </p:cNvPr>
          <p:cNvCxnSpPr>
            <a:stCxn id="41" idx="0"/>
            <a:endCxn id="41" idx="3"/>
          </p:cNvCxnSpPr>
          <p:nvPr/>
        </p:nvCxnSpPr>
        <p:spPr>
          <a:xfrm rot="16200000" flipH="1">
            <a:off x="8798407" y="3116040"/>
            <a:ext cx="175956" cy="182497"/>
          </a:xfrm>
          <a:prstGeom prst="curvedConnector4">
            <a:avLst>
              <a:gd name="adj1" fmla="val -129919"/>
              <a:gd name="adj2" fmla="val 225262"/>
            </a:avLst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or: Curved 86">
            <a:extLst>
              <a:ext uri="{FF2B5EF4-FFF2-40B4-BE49-F238E27FC236}">
                <a16:creationId xmlns:a16="http://schemas.microsoft.com/office/drawing/2014/main" id="{4650EBF6-D387-389E-C6DF-A81E3A20A732}"/>
              </a:ext>
            </a:extLst>
          </p:cNvPr>
          <p:cNvCxnSpPr>
            <a:stCxn id="52" idx="1"/>
            <a:endCxn id="52" idx="2"/>
          </p:cNvCxnSpPr>
          <p:nvPr/>
        </p:nvCxnSpPr>
        <p:spPr>
          <a:xfrm rot="10800000" flipH="1" flipV="1">
            <a:off x="6637639" y="4997349"/>
            <a:ext cx="182497" cy="175956"/>
          </a:xfrm>
          <a:prstGeom prst="curvedConnector4">
            <a:avLst>
              <a:gd name="adj1" fmla="val -125262"/>
              <a:gd name="adj2" fmla="val 229919"/>
            </a:avLst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7FE6EEF1-A7E3-E3A4-F537-16501BEA9A77}"/>
              </a:ext>
            </a:extLst>
          </p:cNvPr>
          <p:cNvSpPr txBox="1"/>
          <p:nvPr/>
        </p:nvSpPr>
        <p:spPr>
          <a:xfrm>
            <a:off x="9150715" y="2951568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702BA28B-CB71-4D7B-0FD0-894B41511FD1}"/>
              </a:ext>
            </a:extLst>
          </p:cNvPr>
          <p:cNvSpPr txBox="1"/>
          <p:nvPr/>
        </p:nvSpPr>
        <p:spPr>
          <a:xfrm>
            <a:off x="6241807" y="5195369"/>
            <a:ext cx="6420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</a:t>
            </a:r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FABC75ED-324E-F81B-C1E8-DD9720364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761" y="4295292"/>
            <a:ext cx="914400" cy="9144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47D2307A-B607-270A-43ED-99DE1EBE4C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54" b="23341"/>
          <a:stretch/>
        </p:blipFill>
        <p:spPr>
          <a:xfrm>
            <a:off x="838200" y="1914065"/>
            <a:ext cx="1828800" cy="993123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3EB0F18C-3EB2-9F3A-914F-8DC9FA9A3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917" y="3321995"/>
            <a:ext cx="642087" cy="640080"/>
          </a:xfrm>
          <a:prstGeom prst="rect">
            <a:avLst/>
          </a:prstGeom>
        </p:spPr>
      </p:pic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289AF055-95D1-DCAF-FDC3-6B6CF164EBF1}"/>
              </a:ext>
            </a:extLst>
          </p:cNvPr>
          <p:cNvCxnSpPr/>
          <p:nvPr/>
        </p:nvCxnSpPr>
        <p:spPr>
          <a:xfrm>
            <a:off x="1719800" y="2907188"/>
            <a:ext cx="0" cy="365760"/>
          </a:xfrm>
          <a:prstGeom prst="straightConnector1">
            <a:avLst/>
          </a:prstGeom>
          <a:ln w="19050">
            <a:solidFill>
              <a:srgbClr val="182428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4C720ED2-5742-D5F1-BA1F-23CBE487C0A8}"/>
              </a:ext>
            </a:extLst>
          </p:cNvPr>
          <p:cNvCxnSpPr/>
          <p:nvPr/>
        </p:nvCxnSpPr>
        <p:spPr>
          <a:xfrm>
            <a:off x="1714755" y="3962075"/>
            <a:ext cx="0" cy="365760"/>
          </a:xfrm>
          <a:prstGeom prst="straightConnector1">
            <a:avLst/>
          </a:prstGeom>
          <a:ln w="19050">
            <a:solidFill>
              <a:srgbClr val="182428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03A0FFE3-F360-2024-2828-A9B62430E596}"/>
              </a:ext>
            </a:extLst>
          </p:cNvPr>
          <p:cNvSpPr txBox="1"/>
          <p:nvPr/>
        </p:nvSpPr>
        <p:spPr>
          <a:xfrm>
            <a:off x="605563" y="5165513"/>
            <a:ext cx="14671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</a:rPr>
              <a:t>button: 0     1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DD73AB34-BF78-8F17-D07A-FE0B61E656B2}"/>
              </a:ext>
            </a:extLst>
          </p:cNvPr>
          <p:cNvSpPr txBox="1"/>
          <p:nvPr/>
        </p:nvSpPr>
        <p:spPr>
          <a:xfrm>
            <a:off x="787232" y="2664987"/>
            <a:ext cx="1879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</a:rPr>
              <a:t>light: a             b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7620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F78DF-306D-CA12-A93B-EC96225F4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9C17E7-42E9-7D90-4AEC-3F632181BE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to program it in code?</a:t>
            </a:r>
          </a:p>
          <a:p>
            <a:endParaRPr lang="en-US" dirty="0"/>
          </a:p>
          <a:p>
            <a:r>
              <a:rPr lang="en-US" dirty="0"/>
              <a:t>Example: A special power supply, </a:t>
            </a:r>
            <a:br>
              <a:rPr lang="en-US" dirty="0"/>
            </a:br>
            <a:r>
              <a:rPr lang="en-US" dirty="0"/>
              <a:t>                 output different voltages over time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040B116-BE19-28D6-6627-CC70C3899DFD}"/>
              </a:ext>
            </a:extLst>
          </p:cNvPr>
          <p:cNvSpPr/>
          <p:nvPr/>
        </p:nvSpPr>
        <p:spPr>
          <a:xfrm>
            <a:off x="1539439" y="4121783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A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6E4DAB5-4AD8-AFFA-CCEC-E0BC4842448E}"/>
              </a:ext>
            </a:extLst>
          </p:cNvPr>
          <p:cNvCxnSpPr>
            <a:cxnSpLocks/>
          </p:cNvCxnSpPr>
          <p:nvPr/>
        </p:nvCxnSpPr>
        <p:spPr>
          <a:xfrm>
            <a:off x="1103433" y="4342812"/>
            <a:ext cx="436006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C6E5E1C-6286-FCB9-255A-4DBC1386E677}"/>
              </a:ext>
            </a:extLst>
          </p:cNvPr>
          <p:cNvCxnSpPr>
            <a:cxnSpLocks/>
          </p:cNvCxnSpPr>
          <p:nvPr/>
        </p:nvCxnSpPr>
        <p:spPr>
          <a:xfrm>
            <a:off x="1970539" y="4202182"/>
            <a:ext cx="1920240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470BD2BA-C214-F972-9966-C91D748CFA33}"/>
              </a:ext>
            </a:extLst>
          </p:cNvPr>
          <p:cNvSpPr/>
          <p:nvPr/>
        </p:nvSpPr>
        <p:spPr>
          <a:xfrm>
            <a:off x="3835675" y="4121781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B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9E80BE2-688C-E111-A43F-EAD668F62A85}"/>
              </a:ext>
            </a:extLst>
          </p:cNvPr>
          <p:cNvSpPr/>
          <p:nvPr/>
        </p:nvSpPr>
        <p:spPr>
          <a:xfrm>
            <a:off x="5996380" y="4140869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C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5166850-1B5F-AE49-B879-70814D9C27D8}"/>
              </a:ext>
            </a:extLst>
          </p:cNvPr>
          <p:cNvCxnSpPr>
            <a:cxnSpLocks/>
            <a:stCxn id="28" idx="7"/>
          </p:cNvCxnSpPr>
          <p:nvPr/>
        </p:nvCxnSpPr>
        <p:spPr>
          <a:xfrm>
            <a:off x="4212996" y="4186519"/>
            <a:ext cx="1864343" cy="15663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68DB9CC-D266-330A-94C5-549E003F1299}"/>
              </a:ext>
            </a:extLst>
          </p:cNvPr>
          <p:cNvSpPr txBox="1"/>
          <p:nvPr/>
        </p:nvSpPr>
        <p:spPr>
          <a:xfrm>
            <a:off x="2185524" y="3925183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Clock=2s/Voltage=110V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6DBC02C-0FCB-FEDA-49F3-6DC2600087DC}"/>
              </a:ext>
            </a:extLst>
          </p:cNvPr>
          <p:cNvSpPr txBox="1"/>
          <p:nvPr/>
        </p:nvSpPr>
        <p:spPr>
          <a:xfrm>
            <a:off x="4375424" y="3882959"/>
            <a:ext cx="17019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Clock=9s/Voltage=220V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10C3408-B243-BE73-215B-203CE8357483}"/>
              </a:ext>
            </a:extLst>
          </p:cNvPr>
          <p:cNvSpPr txBox="1"/>
          <p:nvPr/>
        </p:nvSpPr>
        <p:spPr>
          <a:xfrm>
            <a:off x="4375424" y="4570715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Clock=14s/Voltage=110V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2BB67A6-A2F4-9DD6-C8A9-86060910EF13}"/>
              </a:ext>
            </a:extLst>
          </p:cNvPr>
          <p:cNvCxnSpPr>
            <a:cxnSpLocks/>
            <a:endCxn id="28" idx="5"/>
          </p:cNvCxnSpPr>
          <p:nvPr/>
        </p:nvCxnSpPr>
        <p:spPr>
          <a:xfrm flipH="1">
            <a:off x="4212996" y="4499102"/>
            <a:ext cx="1787202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90B4FA8-3C04-F023-DFF7-94523D81A318}"/>
              </a:ext>
            </a:extLst>
          </p:cNvPr>
          <p:cNvCxnSpPr>
            <a:cxnSpLocks/>
          </p:cNvCxnSpPr>
          <p:nvPr/>
        </p:nvCxnSpPr>
        <p:spPr>
          <a:xfrm flipH="1">
            <a:off x="1949571" y="4499102"/>
            <a:ext cx="1920240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B1CEAB7-6B7C-7BCF-CFA1-732E2623B5FE}"/>
              </a:ext>
            </a:extLst>
          </p:cNvPr>
          <p:cNvSpPr txBox="1"/>
          <p:nvPr/>
        </p:nvSpPr>
        <p:spPr>
          <a:xfrm>
            <a:off x="2160139" y="4593539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Clock=20s/Voltage=0V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062799E-FCEC-0F5C-362D-BE8ADF006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9527" y="3566214"/>
            <a:ext cx="4154823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386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D73B8-F1A0-0ACC-19A2-F3FFD5317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48170-9C00-B5A2-5742-72F87BF7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endParaRPr lang="en-US" sz="4800" dirty="0"/>
          </a:p>
          <a:p>
            <a:pPr marL="0" indent="0" algn="ctr">
              <a:buNone/>
            </a:pPr>
            <a:r>
              <a:rPr lang="en-US" sz="4800" b="1" dirty="0">
                <a:solidFill>
                  <a:srgbClr val="003D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+mj-ea"/>
                <a:cs typeface="+mj-cs"/>
              </a:rPr>
              <a:t>What is an Embedded System?</a:t>
            </a:r>
          </a:p>
        </p:txBody>
      </p:sp>
    </p:spTree>
    <p:extLst>
      <p:ext uri="{BB962C8B-B14F-4D97-AF65-F5344CB8AC3E}">
        <p14:creationId xmlns:p14="http://schemas.microsoft.com/office/powerpoint/2010/main" val="32541675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896C9-1956-D853-962E-525DDD076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AD6F2-84CD-1664-C99C-7486E71A4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7E147-D3C4-8D98-9EFF-76C6C11F99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sz="2400" dirty="0"/>
              <a:t>Idea 1: Program transition by transition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CE5B095-C18B-4D75-0148-6FA03DBFA48B}"/>
              </a:ext>
            </a:extLst>
          </p:cNvPr>
          <p:cNvSpPr/>
          <p:nvPr/>
        </p:nvSpPr>
        <p:spPr>
          <a:xfrm>
            <a:off x="3440907" y="1543777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A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2E3C6DE-86FC-1F0C-40DF-65A46391606E}"/>
              </a:ext>
            </a:extLst>
          </p:cNvPr>
          <p:cNvCxnSpPr>
            <a:cxnSpLocks/>
          </p:cNvCxnSpPr>
          <p:nvPr/>
        </p:nvCxnSpPr>
        <p:spPr>
          <a:xfrm>
            <a:off x="3004901" y="1764806"/>
            <a:ext cx="436006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1CD7983-1220-82F7-0219-991EA1EF2D5D}"/>
              </a:ext>
            </a:extLst>
          </p:cNvPr>
          <p:cNvCxnSpPr>
            <a:cxnSpLocks/>
          </p:cNvCxnSpPr>
          <p:nvPr/>
        </p:nvCxnSpPr>
        <p:spPr>
          <a:xfrm>
            <a:off x="3872007" y="1624176"/>
            <a:ext cx="1920240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0075647F-2BAD-DF99-EDCC-BA8BC52DE172}"/>
              </a:ext>
            </a:extLst>
          </p:cNvPr>
          <p:cNvSpPr/>
          <p:nvPr/>
        </p:nvSpPr>
        <p:spPr>
          <a:xfrm>
            <a:off x="5737143" y="1543775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B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1ACBCB1-50F0-6BB4-7683-AA4B51599211}"/>
              </a:ext>
            </a:extLst>
          </p:cNvPr>
          <p:cNvSpPr/>
          <p:nvPr/>
        </p:nvSpPr>
        <p:spPr>
          <a:xfrm>
            <a:off x="7897848" y="1562863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C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66A8C32-D94E-D292-20F0-03619AE85BAC}"/>
              </a:ext>
            </a:extLst>
          </p:cNvPr>
          <p:cNvCxnSpPr>
            <a:cxnSpLocks/>
            <a:stCxn id="19" idx="7"/>
          </p:cNvCxnSpPr>
          <p:nvPr/>
        </p:nvCxnSpPr>
        <p:spPr>
          <a:xfrm>
            <a:off x="6114464" y="1608513"/>
            <a:ext cx="1864343" cy="15663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6381442-3A03-8004-76C1-353103C74743}"/>
              </a:ext>
            </a:extLst>
          </p:cNvPr>
          <p:cNvSpPr txBox="1"/>
          <p:nvPr/>
        </p:nvSpPr>
        <p:spPr>
          <a:xfrm>
            <a:off x="4086992" y="1347177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Clock=2s/Voltage=110V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8D9ACF-0D42-83F9-81C1-1BA39E516149}"/>
              </a:ext>
            </a:extLst>
          </p:cNvPr>
          <p:cNvSpPr txBox="1"/>
          <p:nvPr/>
        </p:nvSpPr>
        <p:spPr>
          <a:xfrm>
            <a:off x="6276892" y="1304953"/>
            <a:ext cx="17019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Clock=9s/Voltage=220V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EDF70B-A655-010B-588C-0B9AA211C6A5}"/>
              </a:ext>
            </a:extLst>
          </p:cNvPr>
          <p:cNvSpPr txBox="1"/>
          <p:nvPr/>
        </p:nvSpPr>
        <p:spPr>
          <a:xfrm>
            <a:off x="6276892" y="1992709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Clock=14s/Voltage=110V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B12A779-FCE3-8EA8-0226-EA54886D3709}"/>
              </a:ext>
            </a:extLst>
          </p:cNvPr>
          <p:cNvCxnSpPr>
            <a:cxnSpLocks/>
            <a:endCxn id="19" idx="5"/>
          </p:cNvCxnSpPr>
          <p:nvPr/>
        </p:nvCxnSpPr>
        <p:spPr>
          <a:xfrm flipH="1">
            <a:off x="6114464" y="1921096"/>
            <a:ext cx="1787202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20784A6-125E-8EBF-C048-A5F9FB1F4652}"/>
              </a:ext>
            </a:extLst>
          </p:cNvPr>
          <p:cNvCxnSpPr>
            <a:cxnSpLocks/>
          </p:cNvCxnSpPr>
          <p:nvPr/>
        </p:nvCxnSpPr>
        <p:spPr>
          <a:xfrm flipH="1">
            <a:off x="3851039" y="1921096"/>
            <a:ext cx="1920240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331EC4D-7522-630B-D0EA-491D39D1C1D5}"/>
              </a:ext>
            </a:extLst>
          </p:cNvPr>
          <p:cNvSpPr txBox="1"/>
          <p:nvPr/>
        </p:nvSpPr>
        <p:spPr>
          <a:xfrm>
            <a:off x="4061607" y="2015533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Clock=20s/Voltage=0V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3E1E005-9CA0-250E-EECB-8A25F006CE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49186" y="2872240"/>
            <a:ext cx="4533025" cy="32918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23B7B8-4507-A647-EBCA-D9C685BD4184}"/>
              </a:ext>
            </a:extLst>
          </p:cNvPr>
          <p:cNvSpPr txBox="1"/>
          <p:nvPr/>
        </p:nvSpPr>
        <p:spPr>
          <a:xfrm>
            <a:off x="8065732" y="3830246"/>
            <a:ext cx="3530432" cy="954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Each transition as an “if-else” statement.</a:t>
            </a:r>
          </a:p>
          <a:p>
            <a:endParaRPr lang="en-US" sz="1400" dirty="0">
              <a:solidFill>
                <a:schemeClr val="accent6"/>
              </a:solidFill>
            </a:endParaRPr>
          </a:p>
          <a:p>
            <a:endParaRPr lang="en-US" sz="1400" dirty="0">
              <a:solidFill>
                <a:schemeClr val="accent6"/>
              </a:solidFill>
            </a:endParaRPr>
          </a:p>
          <a:p>
            <a:r>
              <a:rPr lang="en-US" sz="1400" dirty="0">
                <a:solidFill>
                  <a:schemeClr val="accent6"/>
                </a:solidFill>
              </a:rPr>
              <a:t>What if too many transitions?</a:t>
            </a:r>
          </a:p>
        </p:txBody>
      </p:sp>
    </p:spTree>
    <p:extLst>
      <p:ext uri="{BB962C8B-B14F-4D97-AF65-F5344CB8AC3E}">
        <p14:creationId xmlns:p14="http://schemas.microsoft.com/office/powerpoint/2010/main" val="30040344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D85FC-9E6D-39A5-2381-DAA855EC3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EA53F-894F-0F5E-C5DC-5FDBE4921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8B2F5-9245-83CF-C506-4BC428752D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sz="2400" dirty="0"/>
              <a:t>Idea 2: Program state by state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ED99250-7108-9709-61CD-C8ECA4A44A1B}"/>
              </a:ext>
            </a:extLst>
          </p:cNvPr>
          <p:cNvSpPr/>
          <p:nvPr/>
        </p:nvSpPr>
        <p:spPr>
          <a:xfrm>
            <a:off x="3440907" y="1543777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A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83CBCE6-E81D-6A92-84F2-F3CE5CE4BF3F}"/>
              </a:ext>
            </a:extLst>
          </p:cNvPr>
          <p:cNvCxnSpPr>
            <a:cxnSpLocks/>
          </p:cNvCxnSpPr>
          <p:nvPr/>
        </p:nvCxnSpPr>
        <p:spPr>
          <a:xfrm>
            <a:off x="3004901" y="1764806"/>
            <a:ext cx="436006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84F0E3-265E-53F6-66E2-660BE22A4CE5}"/>
              </a:ext>
            </a:extLst>
          </p:cNvPr>
          <p:cNvCxnSpPr>
            <a:cxnSpLocks/>
          </p:cNvCxnSpPr>
          <p:nvPr/>
        </p:nvCxnSpPr>
        <p:spPr>
          <a:xfrm>
            <a:off x="3872007" y="1624176"/>
            <a:ext cx="1920240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9F7F925D-C67F-2841-9DEA-7958DC59DB13}"/>
              </a:ext>
            </a:extLst>
          </p:cNvPr>
          <p:cNvSpPr/>
          <p:nvPr/>
        </p:nvSpPr>
        <p:spPr>
          <a:xfrm>
            <a:off x="5737143" y="1543775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B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95D46BA-E02A-75C4-8FC2-3BF0E75068C6}"/>
              </a:ext>
            </a:extLst>
          </p:cNvPr>
          <p:cNvSpPr/>
          <p:nvPr/>
        </p:nvSpPr>
        <p:spPr>
          <a:xfrm>
            <a:off x="7897848" y="1562863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C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62C7B4C-2817-B49A-5F05-5C60106A267E}"/>
              </a:ext>
            </a:extLst>
          </p:cNvPr>
          <p:cNvCxnSpPr>
            <a:cxnSpLocks/>
            <a:stCxn id="19" idx="7"/>
          </p:cNvCxnSpPr>
          <p:nvPr/>
        </p:nvCxnSpPr>
        <p:spPr>
          <a:xfrm>
            <a:off x="6114464" y="1608513"/>
            <a:ext cx="1864343" cy="15663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77EC35F-9F7E-B307-A82C-2308727BE787}"/>
              </a:ext>
            </a:extLst>
          </p:cNvPr>
          <p:cNvSpPr txBox="1"/>
          <p:nvPr/>
        </p:nvSpPr>
        <p:spPr>
          <a:xfrm>
            <a:off x="4086992" y="1347177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Clock=2s/Voltage=110V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97B45D6-8EA9-8B1C-E5A6-C5B0864B75E3}"/>
              </a:ext>
            </a:extLst>
          </p:cNvPr>
          <p:cNvSpPr txBox="1"/>
          <p:nvPr/>
        </p:nvSpPr>
        <p:spPr>
          <a:xfrm>
            <a:off x="6276892" y="1304953"/>
            <a:ext cx="17019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Clock=9s/Voltage=220V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3EB793-CC5F-7A7C-4684-2D1D18EAEADD}"/>
              </a:ext>
            </a:extLst>
          </p:cNvPr>
          <p:cNvSpPr txBox="1"/>
          <p:nvPr/>
        </p:nvSpPr>
        <p:spPr>
          <a:xfrm>
            <a:off x="6276892" y="1992709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Clock=14s/Voltage=110V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9350A54-4400-3183-B47B-24A94E1ECA92}"/>
              </a:ext>
            </a:extLst>
          </p:cNvPr>
          <p:cNvCxnSpPr>
            <a:cxnSpLocks/>
            <a:endCxn id="19" idx="5"/>
          </p:cNvCxnSpPr>
          <p:nvPr/>
        </p:nvCxnSpPr>
        <p:spPr>
          <a:xfrm flipH="1">
            <a:off x="6114464" y="1921096"/>
            <a:ext cx="1787202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F5946B2-4C8C-9F93-152E-D4843890C5EA}"/>
              </a:ext>
            </a:extLst>
          </p:cNvPr>
          <p:cNvCxnSpPr>
            <a:cxnSpLocks/>
          </p:cNvCxnSpPr>
          <p:nvPr/>
        </p:nvCxnSpPr>
        <p:spPr>
          <a:xfrm flipH="1">
            <a:off x="3851039" y="1921096"/>
            <a:ext cx="1920240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15F063E-D17D-C7CC-53DD-A457CCB3524F}"/>
              </a:ext>
            </a:extLst>
          </p:cNvPr>
          <p:cNvSpPr txBox="1"/>
          <p:nvPr/>
        </p:nvSpPr>
        <p:spPr>
          <a:xfrm>
            <a:off x="4061607" y="2015533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Clock=20s/Voltage=0V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D3D4C8-0106-63B1-5B6D-273CD05024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556"/>
          <a:stretch/>
        </p:blipFill>
        <p:spPr>
          <a:xfrm>
            <a:off x="2250839" y="2937159"/>
            <a:ext cx="3200400" cy="20682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C941B-686E-8487-1144-6E84F9B4CA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102"/>
          <a:stretch/>
        </p:blipFill>
        <p:spPr>
          <a:xfrm>
            <a:off x="5890407" y="2937159"/>
            <a:ext cx="3200400" cy="3193125"/>
          </a:xfrm>
          <a:prstGeom prst="rect">
            <a:avLst/>
          </a:prstGeom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94EE9547-73F2-36F8-A0AA-80D0222850C2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rot="5400000" flipH="1" flipV="1">
            <a:off x="4636711" y="2151487"/>
            <a:ext cx="2068224" cy="3639568"/>
          </a:xfrm>
          <a:prstGeom prst="curvedConnector5">
            <a:avLst>
              <a:gd name="adj1" fmla="val -11053"/>
              <a:gd name="adj2" fmla="val 45840"/>
              <a:gd name="adj3" fmla="val 122179"/>
            </a:avLst>
          </a:prstGeom>
          <a:ln w="9525">
            <a:solidFill>
              <a:schemeClr val="accent6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C22656C-4AEC-517B-8D08-F2D4ADFF79F0}"/>
              </a:ext>
            </a:extLst>
          </p:cNvPr>
          <p:cNvSpPr txBox="1"/>
          <p:nvPr/>
        </p:nvSpPr>
        <p:spPr>
          <a:xfrm>
            <a:off x="9305413" y="3795057"/>
            <a:ext cx="2578390" cy="738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Still hard to read or modify?</a:t>
            </a:r>
          </a:p>
          <a:p>
            <a:endParaRPr lang="en-US" sz="1400" dirty="0">
              <a:solidFill>
                <a:schemeClr val="accent6"/>
              </a:solidFill>
            </a:endParaRPr>
          </a:p>
          <a:p>
            <a:r>
              <a:rPr lang="en-US" sz="1400" dirty="0">
                <a:solidFill>
                  <a:schemeClr val="accent6"/>
                </a:solidFill>
              </a:rPr>
              <a:t>Any neat way to code?</a:t>
            </a:r>
          </a:p>
        </p:txBody>
      </p:sp>
    </p:spTree>
    <p:extLst>
      <p:ext uri="{BB962C8B-B14F-4D97-AF65-F5344CB8AC3E}">
        <p14:creationId xmlns:p14="http://schemas.microsoft.com/office/powerpoint/2010/main" val="15928293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E8663-90EE-A569-429F-F30E24275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CC4D9-4BBE-0CF8-6595-B7169A14B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2E763A-73E6-1EF9-D216-97ADA1E711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sz="2400" dirty="0"/>
              <a:t>Idea 3: Program by state transition table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7F82139-6FE6-3762-DE9B-473651284AC9}"/>
              </a:ext>
            </a:extLst>
          </p:cNvPr>
          <p:cNvSpPr/>
          <p:nvPr/>
        </p:nvSpPr>
        <p:spPr>
          <a:xfrm>
            <a:off x="3440907" y="1543777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A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A85FADF-9758-F656-4758-F0D1B53A8448}"/>
              </a:ext>
            </a:extLst>
          </p:cNvPr>
          <p:cNvCxnSpPr>
            <a:cxnSpLocks/>
          </p:cNvCxnSpPr>
          <p:nvPr/>
        </p:nvCxnSpPr>
        <p:spPr>
          <a:xfrm>
            <a:off x="3004901" y="1764806"/>
            <a:ext cx="436006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CE029E6-3B25-CCF4-7547-709B6BB4DFF6}"/>
              </a:ext>
            </a:extLst>
          </p:cNvPr>
          <p:cNvCxnSpPr>
            <a:cxnSpLocks/>
          </p:cNvCxnSpPr>
          <p:nvPr/>
        </p:nvCxnSpPr>
        <p:spPr>
          <a:xfrm>
            <a:off x="3872007" y="1624176"/>
            <a:ext cx="1920240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A7149857-780D-6226-A822-95940A11E6EE}"/>
              </a:ext>
            </a:extLst>
          </p:cNvPr>
          <p:cNvSpPr/>
          <p:nvPr/>
        </p:nvSpPr>
        <p:spPr>
          <a:xfrm>
            <a:off x="5737143" y="1543775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B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923231C-430E-1969-8A9A-8A2BB7867793}"/>
              </a:ext>
            </a:extLst>
          </p:cNvPr>
          <p:cNvSpPr/>
          <p:nvPr/>
        </p:nvSpPr>
        <p:spPr>
          <a:xfrm>
            <a:off x="7897848" y="1562863"/>
            <a:ext cx="442059" cy="442059"/>
          </a:xfrm>
          <a:prstGeom prst="ellipse">
            <a:avLst/>
          </a:prstGeom>
          <a:noFill/>
          <a:ln>
            <a:solidFill>
              <a:srgbClr val="1824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82428"/>
                </a:solidFill>
              </a:rPr>
              <a:t>C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FD65B84-9497-6BA0-017F-7DC36D1AA686}"/>
              </a:ext>
            </a:extLst>
          </p:cNvPr>
          <p:cNvCxnSpPr>
            <a:cxnSpLocks/>
            <a:stCxn id="19" idx="7"/>
          </p:cNvCxnSpPr>
          <p:nvPr/>
        </p:nvCxnSpPr>
        <p:spPr>
          <a:xfrm>
            <a:off x="6114464" y="1608513"/>
            <a:ext cx="1864343" cy="15663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0956D7A-3F99-5003-CE9B-3992F86ABC7C}"/>
              </a:ext>
            </a:extLst>
          </p:cNvPr>
          <p:cNvSpPr txBox="1"/>
          <p:nvPr/>
        </p:nvSpPr>
        <p:spPr>
          <a:xfrm>
            <a:off x="4086992" y="1347177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Clock=2s/Voltage=110V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F68A9BD-5E66-0A40-D651-EFAB6C3215CB}"/>
              </a:ext>
            </a:extLst>
          </p:cNvPr>
          <p:cNvSpPr txBox="1"/>
          <p:nvPr/>
        </p:nvSpPr>
        <p:spPr>
          <a:xfrm>
            <a:off x="6276892" y="1304953"/>
            <a:ext cx="17019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Clock=9s/Voltage=220V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8861FD-EDFE-536D-29EB-32685D8C332F}"/>
              </a:ext>
            </a:extLst>
          </p:cNvPr>
          <p:cNvSpPr txBox="1"/>
          <p:nvPr/>
        </p:nvSpPr>
        <p:spPr>
          <a:xfrm>
            <a:off x="6276892" y="1992709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Clock=14s/Voltage=110V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A0F4809-50B6-FAB8-EC06-614A2DEB05DC}"/>
              </a:ext>
            </a:extLst>
          </p:cNvPr>
          <p:cNvCxnSpPr>
            <a:cxnSpLocks/>
            <a:endCxn id="19" idx="5"/>
          </p:cNvCxnSpPr>
          <p:nvPr/>
        </p:nvCxnSpPr>
        <p:spPr>
          <a:xfrm flipH="1">
            <a:off x="6114464" y="1921096"/>
            <a:ext cx="1787202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55C5801-BFDC-4E40-0B16-2FB9A122659B}"/>
              </a:ext>
            </a:extLst>
          </p:cNvPr>
          <p:cNvCxnSpPr>
            <a:cxnSpLocks/>
          </p:cNvCxnSpPr>
          <p:nvPr/>
        </p:nvCxnSpPr>
        <p:spPr>
          <a:xfrm flipH="1">
            <a:off x="3851039" y="1921096"/>
            <a:ext cx="1920240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C387CD7-D165-4616-0F4C-914F0FAA79FB}"/>
              </a:ext>
            </a:extLst>
          </p:cNvPr>
          <p:cNvSpPr txBox="1"/>
          <p:nvPr/>
        </p:nvSpPr>
        <p:spPr>
          <a:xfrm>
            <a:off x="4061607" y="2015533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Clock=20s/Voltage=0V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45F7D85-A180-0434-7600-BB06E44C05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7977850"/>
              </p:ext>
            </p:extLst>
          </p:nvPr>
        </p:nvGraphicFramePr>
        <p:xfrm>
          <a:off x="891203" y="2995741"/>
          <a:ext cx="4901044" cy="2103120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225261">
                  <a:extLst>
                    <a:ext uri="{9D8B030D-6E8A-4147-A177-3AD203B41FA5}">
                      <a16:colId xmlns:a16="http://schemas.microsoft.com/office/drawing/2014/main" val="2024574822"/>
                    </a:ext>
                  </a:extLst>
                </a:gridCol>
                <a:gridCol w="1225261">
                  <a:extLst>
                    <a:ext uri="{9D8B030D-6E8A-4147-A177-3AD203B41FA5}">
                      <a16:colId xmlns:a16="http://schemas.microsoft.com/office/drawing/2014/main" val="4240712666"/>
                    </a:ext>
                  </a:extLst>
                </a:gridCol>
                <a:gridCol w="1225261">
                  <a:extLst>
                    <a:ext uri="{9D8B030D-6E8A-4147-A177-3AD203B41FA5}">
                      <a16:colId xmlns:a16="http://schemas.microsoft.com/office/drawing/2014/main" val="300876212"/>
                    </a:ext>
                  </a:extLst>
                </a:gridCol>
                <a:gridCol w="1225261">
                  <a:extLst>
                    <a:ext uri="{9D8B030D-6E8A-4147-A177-3AD203B41FA5}">
                      <a16:colId xmlns:a16="http://schemas.microsoft.com/office/drawing/2014/main" val="24848452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b"/>
                      <a:r>
                        <a:rPr lang="en-US" b="1">
                          <a:effectLst/>
                        </a:rPr>
                        <a:t>Current State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b="1">
                          <a:effectLst/>
                        </a:rPr>
                        <a:t>Clock Condition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b="1" dirty="0">
                          <a:effectLst/>
                        </a:rPr>
                        <a:t>Next State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b="1" dirty="0">
                          <a:effectLst/>
                        </a:rPr>
                        <a:t>Output Voltage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71656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STATE_A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STATE_B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110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07910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STATE_B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STATE_C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220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95329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STATE_C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STATE_B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110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82065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STATE_B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STATE_A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1372645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2A81561E-2001-C9EF-9AB7-9913C615F8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54002" y="2636839"/>
            <a:ext cx="3657600" cy="30890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91F103-D22D-CFE0-514C-FADE4FD9E5A5}"/>
              </a:ext>
            </a:extLst>
          </p:cNvPr>
          <p:cNvSpPr txBox="1"/>
          <p:nvPr/>
        </p:nvSpPr>
        <p:spPr>
          <a:xfrm>
            <a:off x="10064605" y="3200553"/>
            <a:ext cx="1927038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Define a new structure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741656-C74A-F661-29A6-0220FBBDE245}"/>
              </a:ext>
            </a:extLst>
          </p:cNvPr>
          <p:cNvSpPr txBox="1"/>
          <p:nvPr/>
        </p:nvSpPr>
        <p:spPr>
          <a:xfrm>
            <a:off x="10011602" y="4743866"/>
            <a:ext cx="2033044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Everything is in this table</a:t>
            </a:r>
          </a:p>
        </p:txBody>
      </p:sp>
    </p:spTree>
    <p:extLst>
      <p:ext uri="{BB962C8B-B14F-4D97-AF65-F5344CB8AC3E}">
        <p14:creationId xmlns:p14="http://schemas.microsoft.com/office/powerpoint/2010/main" val="6776613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B3679-C586-BCB2-8100-081AAF3E0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93FF0-7B9D-879D-F18D-30F07B38E9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Intro to embedded systems</a:t>
            </a:r>
          </a:p>
          <a:p>
            <a:endParaRPr lang="en-US" dirty="0"/>
          </a:p>
          <a:p>
            <a:r>
              <a:rPr lang="en-US" dirty="0"/>
              <a:t>Finite State Machine</a:t>
            </a:r>
          </a:p>
          <a:p>
            <a:endParaRPr lang="en-US" dirty="0"/>
          </a:p>
          <a:p>
            <a:pPr lvl="1"/>
            <a:r>
              <a:rPr lang="en-US" dirty="0"/>
              <a:t>Definition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Mealy and Moore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Coding strategy</a:t>
            </a:r>
          </a:p>
        </p:txBody>
      </p:sp>
    </p:spTree>
    <p:extLst>
      <p:ext uri="{BB962C8B-B14F-4D97-AF65-F5344CB8AC3E}">
        <p14:creationId xmlns:p14="http://schemas.microsoft.com/office/powerpoint/2010/main" val="358733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369D8-5D86-5963-BD51-D2A94143A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7EA67-16C3-CFF3-794C-634F6E52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Embedded System?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780A24-4C15-59DF-6724-0B7603EC0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374" y="1304953"/>
            <a:ext cx="2470696" cy="32918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E1B7EF-6E05-735C-8F0F-35A3BCC46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1264" y="1288909"/>
            <a:ext cx="2194560" cy="32918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243E72-D034-0100-F3F2-95B3A96B5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884" y="1304953"/>
            <a:ext cx="2673832" cy="32918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9262C10-8FA7-E03D-E76F-3F9868800F6B}"/>
              </a:ext>
            </a:extLst>
          </p:cNvPr>
          <p:cNvSpPr txBox="1"/>
          <p:nvPr/>
        </p:nvSpPr>
        <p:spPr>
          <a:xfrm>
            <a:off x="1070257" y="4751985"/>
            <a:ext cx="268264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ym typeface="Wingdings" panose="05000000000000000000" pitchFamily="2" charset="2"/>
              </a:rPr>
              <a:t>any device that includes a programmable computer, </a:t>
            </a:r>
            <a:br>
              <a:rPr lang="en-US" sz="1600" dirty="0">
                <a:sym typeface="Wingdings" panose="05000000000000000000" pitchFamily="2" charset="2"/>
              </a:rPr>
            </a:br>
            <a:r>
              <a:rPr lang="en-US" sz="1600" dirty="0">
                <a:sym typeface="Wingdings" panose="05000000000000000000" pitchFamily="2" charset="2"/>
              </a:rPr>
              <a:t>but is not itself intended to be a general-purpose computer</a:t>
            </a:r>
            <a:endParaRPr lang="en-US" sz="1600" dirty="0">
              <a:latin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34A142-B553-A878-E843-3CA25E576AFA}"/>
              </a:ext>
            </a:extLst>
          </p:cNvPr>
          <p:cNvSpPr txBox="1"/>
          <p:nvPr/>
        </p:nvSpPr>
        <p:spPr>
          <a:xfrm>
            <a:off x="4457374" y="4803129"/>
            <a:ext cx="26826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ym typeface="Wingdings" panose="05000000000000000000" pitchFamily="2" charset="2"/>
              </a:rPr>
              <a:t>less visible computers</a:t>
            </a:r>
            <a:endParaRPr lang="en-US" sz="1600" dirty="0"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F3A214-84BE-5A8F-E551-5D2E94EDEBB7}"/>
              </a:ext>
            </a:extLst>
          </p:cNvPr>
          <p:cNvSpPr txBox="1"/>
          <p:nvPr/>
        </p:nvSpPr>
        <p:spPr>
          <a:xfrm>
            <a:off x="7871264" y="4875095"/>
            <a:ext cx="26826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ym typeface="Wingdings" panose="05000000000000000000" pitchFamily="2" charset="2"/>
              </a:rPr>
              <a:t>application specific</a:t>
            </a:r>
          </a:p>
          <a:p>
            <a:r>
              <a:rPr lang="en-US" sz="1600" dirty="0">
                <a:sym typeface="Wingdings" panose="05000000000000000000" pitchFamily="2" charset="2"/>
              </a:rPr>
              <a:t>and tightly constrained by different requirements</a:t>
            </a:r>
            <a:endParaRPr lang="en-US" sz="1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3060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100DA-10F6-34A9-DF86-E30BCB5505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613709"/>
            <a:ext cx="10515600" cy="3746690"/>
          </a:xfrm>
        </p:spPr>
        <p:txBody>
          <a:bodyPr>
            <a:normAutofit/>
          </a:bodyPr>
          <a:lstStyle/>
          <a:p>
            <a:r>
              <a:rPr lang="en-US" sz="4000" dirty="0"/>
              <a:t>Are they embedded systems?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EB24FF-1014-CD41-6D60-1C44624B3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810" y="1551213"/>
            <a:ext cx="2377440" cy="2377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1DF3A4-3FA4-7080-B848-7E69AC16D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9233" y="1874520"/>
            <a:ext cx="1542045" cy="1554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B9AB44-5F78-AF52-7DFB-369C980874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420" y="4085318"/>
            <a:ext cx="2743200" cy="17693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4D32A6-836C-F259-33D5-4961EA9215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54"/>
          <a:stretch/>
        </p:blipFill>
        <p:spPr>
          <a:xfrm>
            <a:off x="6606359" y="3682012"/>
            <a:ext cx="2295071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59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AAF0C7-928E-BEF1-553A-5551BC64D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5DCC1-5650-CCCE-17FF-8855965124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613709"/>
            <a:ext cx="10515600" cy="3746690"/>
          </a:xfrm>
        </p:spPr>
        <p:txBody>
          <a:bodyPr>
            <a:normAutofit/>
          </a:bodyPr>
          <a:lstStyle/>
          <a:p>
            <a:r>
              <a:rPr lang="en-US" sz="4000" dirty="0"/>
              <a:t>Are they embedded systems?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A5557B-2768-12AC-CDA2-E871F5483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810" y="1551213"/>
            <a:ext cx="2377440" cy="2377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5BEEA5-D049-3BFD-28DD-701879569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9233" y="1874520"/>
            <a:ext cx="1542045" cy="1554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02B9A5-EC47-4029-403F-969ABE8BA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420" y="4085318"/>
            <a:ext cx="2743200" cy="17693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B30525A-FED9-4780-41AB-F800720FC4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54"/>
          <a:stretch/>
        </p:blipFill>
        <p:spPr>
          <a:xfrm>
            <a:off x="6606359" y="3682012"/>
            <a:ext cx="2295071" cy="2103120"/>
          </a:xfrm>
          <a:prstGeom prst="rect">
            <a:avLst/>
          </a:prstGeom>
        </p:spPr>
      </p:pic>
      <p:pic>
        <p:nvPicPr>
          <p:cNvPr id="4" name="Graphic 3" descr="Checkmark with solid fill">
            <a:extLst>
              <a:ext uri="{FF2B5EF4-FFF2-40B4-BE49-F238E27FC236}">
                <a16:creationId xmlns:a16="http://schemas.microsoft.com/office/drawing/2014/main" id="{07124BF5-DCAC-CD16-4E46-05422BCAE2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25660" y="2221571"/>
            <a:ext cx="914400" cy="914400"/>
          </a:xfrm>
          <a:prstGeom prst="rect">
            <a:avLst/>
          </a:prstGeom>
        </p:spPr>
      </p:pic>
      <p:pic>
        <p:nvPicPr>
          <p:cNvPr id="6" name="Graphic 5" descr="Checkmark with solid fill">
            <a:extLst>
              <a:ext uri="{FF2B5EF4-FFF2-40B4-BE49-F238E27FC236}">
                <a16:creationId xmlns:a16="http://schemas.microsoft.com/office/drawing/2014/main" id="{FE8394A6-F572-53E6-AFFD-53B3E679C5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08321" y="4417986"/>
            <a:ext cx="914400" cy="914400"/>
          </a:xfrm>
          <a:prstGeom prst="rect">
            <a:avLst/>
          </a:prstGeom>
        </p:spPr>
      </p:pic>
      <p:pic>
        <p:nvPicPr>
          <p:cNvPr id="10" name="Graphic 9" descr="Question Mark with solid fill">
            <a:extLst>
              <a:ext uri="{FF2B5EF4-FFF2-40B4-BE49-F238E27FC236}">
                <a16:creationId xmlns:a16="http://schemas.microsoft.com/office/drawing/2014/main" id="{7ACC8200-861F-E094-3A4B-BE07261581F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106051" y="2194560"/>
            <a:ext cx="914400" cy="914400"/>
          </a:xfrm>
          <a:prstGeom prst="rect">
            <a:avLst/>
          </a:prstGeom>
        </p:spPr>
      </p:pic>
      <p:pic>
        <p:nvPicPr>
          <p:cNvPr id="12" name="Graphic 11" descr="Question Mark with solid fill">
            <a:extLst>
              <a:ext uri="{FF2B5EF4-FFF2-40B4-BE49-F238E27FC236}">
                <a16:creationId xmlns:a16="http://schemas.microsoft.com/office/drawing/2014/main" id="{1F4CBE7A-8382-FFDC-28DB-19F1A9DC84E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158131" y="436039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739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C4DB0A-ADFC-8E40-A6AA-57AE8D8E3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A0B9F4-F3F3-545D-7370-8B0BE9B680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613709"/>
            <a:ext cx="10515600" cy="374669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>
                <a:solidFill>
                  <a:srgbClr val="003D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+mj-ea"/>
                <a:cs typeface="+mj-cs"/>
              </a:rPr>
              <a:t>Design Philosophy</a:t>
            </a:r>
            <a:endParaRPr lang="en-US" sz="4000" dirty="0"/>
          </a:p>
          <a:p>
            <a:pPr marL="0" indent="0" algn="ctr">
              <a:buNone/>
            </a:pPr>
            <a:r>
              <a:rPr lang="en-US" sz="4000" dirty="0"/>
              <a:t>Hardware/Software </a:t>
            </a:r>
            <a:r>
              <a:rPr lang="en-US" sz="4000" dirty="0" err="1"/>
              <a:t>CoDesign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6FDFB9-72ED-E65A-E4D7-B07593ABF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127" y="2886722"/>
            <a:ext cx="2342934" cy="18288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F5CA152-F780-61D5-0F2B-BA927EC65023}"/>
              </a:ext>
            </a:extLst>
          </p:cNvPr>
          <p:cNvCxnSpPr/>
          <p:nvPr/>
        </p:nvCxnSpPr>
        <p:spPr>
          <a:xfrm>
            <a:off x="7351535" y="2002602"/>
            <a:ext cx="0" cy="1828800"/>
          </a:xfrm>
          <a:prstGeom prst="straightConnector1">
            <a:avLst/>
          </a:prstGeom>
          <a:ln w="19050">
            <a:solidFill>
              <a:srgbClr val="18242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17933911-9D35-D594-EAF9-4B0FD5CB67CE}"/>
              </a:ext>
            </a:extLst>
          </p:cNvPr>
          <p:cNvSpPr/>
          <p:nvPr/>
        </p:nvSpPr>
        <p:spPr>
          <a:xfrm>
            <a:off x="5752847" y="2258639"/>
            <a:ext cx="1120283" cy="37544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DF2EE"/>
                </a:solidFill>
              </a:rPr>
              <a:t>display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AE88150-1D07-2725-BCF7-E6A27F0E85E4}"/>
              </a:ext>
            </a:extLst>
          </p:cNvPr>
          <p:cNvSpPr/>
          <p:nvPr/>
        </p:nvSpPr>
        <p:spPr>
          <a:xfrm>
            <a:off x="5740733" y="2897177"/>
            <a:ext cx="1132397" cy="37544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DF2EE"/>
                </a:solidFill>
              </a:rPr>
              <a:t>memory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E438C3-C362-4626-BC36-23DEC0CA4D70}"/>
              </a:ext>
            </a:extLst>
          </p:cNvPr>
          <p:cNvSpPr/>
          <p:nvPr/>
        </p:nvSpPr>
        <p:spPr>
          <a:xfrm>
            <a:off x="7776433" y="2127312"/>
            <a:ext cx="1132397" cy="37544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DF2EE"/>
                </a:solidFill>
              </a:rPr>
              <a:t>processor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92BEB54-4D3A-E639-C00E-E1E636BFEE91}"/>
              </a:ext>
            </a:extLst>
          </p:cNvPr>
          <p:cNvSpPr/>
          <p:nvPr/>
        </p:nvSpPr>
        <p:spPr>
          <a:xfrm>
            <a:off x="7776433" y="2691174"/>
            <a:ext cx="1355454" cy="37544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DF2EE"/>
                </a:solidFill>
              </a:rPr>
              <a:t>GPS receiver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B7765F0-78C3-3F09-2A8A-3BA673331D07}"/>
              </a:ext>
            </a:extLst>
          </p:cNvPr>
          <p:cNvSpPr/>
          <p:nvPr/>
        </p:nvSpPr>
        <p:spPr>
          <a:xfrm>
            <a:off x="7776433" y="3255036"/>
            <a:ext cx="1132397" cy="37544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DF2EE"/>
                </a:solidFill>
              </a:rPr>
              <a:t>panel I/O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43F6DBA-E3AA-0CD7-42F0-8B5B24C0BDE4}"/>
              </a:ext>
            </a:extLst>
          </p:cNvPr>
          <p:cNvCxnSpPr>
            <a:stCxn id="30" idx="3"/>
          </p:cNvCxnSpPr>
          <p:nvPr/>
        </p:nvCxnSpPr>
        <p:spPr>
          <a:xfrm flipV="1">
            <a:off x="6873130" y="2446363"/>
            <a:ext cx="478404" cy="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6656AA1-4693-6CF6-257F-9A32424C8AB8}"/>
              </a:ext>
            </a:extLst>
          </p:cNvPr>
          <p:cNvCxnSpPr>
            <a:stCxn id="31" idx="3"/>
          </p:cNvCxnSpPr>
          <p:nvPr/>
        </p:nvCxnSpPr>
        <p:spPr>
          <a:xfrm flipV="1">
            <a:off x="6873130" y="3084901"/>
            <a:ext cx="478405" cy="1"/>
          </a:xfrm>
          <a:prstGeom prst="line">
            <a:avLst/>
          </a:prstGeom>
          <a:ln w="19050">
            <a:solidFill>
              <a:srgbClr val="1824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B401585-B4F3-D128-55EA-ED504695A3D1}"/>
              </a:ext>
            </a:extLst>
          </p:cNvPr>
          <p:cNvCxnSpPr>
            <a:cxnSpLocks/>
            <a:stCxn id="33" idx="1"/>
          </p:cNvCxnSpPr>
          <p:nvPr/>
        </p:nvCxnSpPr>
        <p:spPr>
          <a:xfrm flipH="1" flipV="1">
            <a:off x="7351534" y="2315036"/>
            <a:ext cx="424899" cy="1"/>
          </a:xfrm>
          <a:prstGeom prst="line">
            <a:avLst/>
          </a:prstGeom>
          <a:ln w="19050">
            <a:solidFill>
              <a:srgbClr val="1824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CE9D30-270F-5317-2690-0B648C33FA9E}"/>
              </a:ext>
            </a:extLst>
          </p:cNvPr>
          <p:cNvCxnSpPr>
            <a:stCxn id="34" idx="1"/>
          </p:cNvCxnSpPr>
          <p:nvPr/>
        </p:nvCxnSpPr>
        <p:spPr>
          <a:xfrm flipH="1" flipV="1">
            <a:off x="7351534" y="2878898"/>
            <a:ext cx="424899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BE7361F-B73C-9FC3-2F59-1944F5A90EA0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7351534" y="3442760"/>
            <a:ext cx="424899" cy="1"/>
          </a:xfrm>
          <a:prstGeom prst="line">
            <a:avLst/>
          </a:prstGeom>
          <a:ln w="19050">
            <a:solidFill>
              <a:srgbClr val="1824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3C39261A-2B7D-2239-2EFC-1AB8AABCFE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498"/>
          <a:stretch/>
        </p:blipFill>
        <p:spPr>
          <a:xfrm>
            <a:off x="9177037" y="2389103"/>
            <a:ext cx="387594" cy="497619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0779DDE-1790-C47F-347E-692EBA764928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9131887" y="2878898"/>
            <a:ext cx="242227" cy="1"/>
          </a:xfrm>
          <a:prstGeom prst="line">
            <a:avLst/>
          </a:prstGeom>
          <a:ln w="19050">
            <a:solidFill>
              <a:srgbClr val="1824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CA2A8882-EFAA-2E8D-104D-05C59152ACAF}"/>
              </a:ext>
            </a:extLst>
          </p:cNvPr>
          <p:cNvSpPr/>
          <p:nvPr/>
        </p:nvSpPr>
        <p:spPr>
          <a:xfrm>
            <a:off x="5138703" y="4850194"/>
            <a:ext cx="1228287" cy="547466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DF2EE"/>
                </a:solidFill>
              </a:rPr>
              <a:t>user interface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0FF60F2-0483-8618-658C-1DC9A384BCC7}"/>
              </a:ext>
            </a:extLst>
          </p:cNvPr>
          <p:cNvSpPr/>
          <p:nvPr/>
        </p:nvSpPr>
        <p:spPr>
          <a:xfrm>
            <a:off x="6655786" y="4850194"/>
            <a:ext cx="1228287" cy="547466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DF2EE"/>
                </a:solidFill>
              </a:rPr>
              <a:t>database search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979D30A-7D61-D307-6D45-81B348662ACA}"/>
              </a:ext>
            </a:extLst>
          </p:cNvPr>
          <p:cNvSpPr/>
          <p:nvPr/>
        </p:nvSpPr>
        <p:spPr>
          <a:xfrm>
            <a:off x="8172869" y="4850194"/>
            <a:ext cx="1228287" cy="547466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DF2EE"/>
                </a:solidFill>
              </a:rPr>
              <a:t>route planning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554BC42-70F8-CF64-92E3-D08F78EEEA7F}"/>
              </a:ext>
            </a:extLst>
          </p:cNvPr>
          <p:cNvSpPr/>
          <p:nvPr/>
        </p:nvSpPr>
        <p:spPr>
          <a:xfrm>
            <a:off x="9689952" y="4850194"/>
            <a:ext cx="1228287" cy="547466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DF2EE"/>
                </a:solidFill>
              </a:rPr>
              <a:t>rendering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40645A37-B319-9B44-D8DC-CBC92594BA2D}"/>
              </a:ext>
            </a:extLst>
          </p:cNvPr>
          <p:cNvCxnSpPr>
            <a:stCxn id="58" idx="3"/>
            <a:endCxn id="59" idx="1"/>
          </p:cNvCxnSpPr>
          <p:nvPr/>
        </p:nvCxnSpPr>
        <p:spPr>
          <a:xfrm>
            <a:off x="6366990" y="5123927"/>
            <a:ext cx="288796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494551FE-AA44-A29A-C1BF-0B34B842D20B}"/>
              </a:ext>
            </a:extLst>
          </p:cNvPr>
          <p:cNvCxnSpPr>
            <a:stCxn id="59" idx="3"/>
            <a:endCxn id="60" idx="1"/>
          </p:cNvCxnSpPr>
          <p:nvPr/>
        </p:nvCxnSpPr>
        <p:spPr>
          <a:xfrm>
            <a:off x="7884073" y="5123927"/>
            <a:ext cx="288796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7FE87C01-5FAA-C2DC-56CA-6CD00AF07B59}"/>
              </a:ext>
            </a:extLst>
          </p:cNvPr>
          <p:cNvCxnSpPr>
            <a:stCxn id="60" idx="3"/>
            <a:endCxn id="61" idx="1"/>
          </p:cNvCxnSpPr>
          <p:nvPr/>
        </p:nvCxnSpPr>
        <p:spPr>
          <a:xfrm>
            <a:off x="9401156" y="5123927"/>
            <a:ext cx="288796" cy="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E313BAE7-5427-7A5C-93AD-375316A5E649}"/>
              </a:ext>
            </a:extLst>
          </p:cNvPr>
          <p:cNvCxnSpPr/>
          <p:nvPr/>
        </p:nvCxnSpPr>
        <p:spPr>
          <a:xfrm flipV="1">
            <a:off x="3475931" y="2785589"/>
            <a:ext cx="1162681" cy="708509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2349EEA-BF38-B92F-60FB-4F4E555038A5}"/>
              </a:ext>
            </a:extLst>
          </p:cNvPr>
          <p:cNvCxnSpPr/>
          <p:nvPr/>
        </p:nvCxnSpPr>
        <p:spPr>
          <a:xfrm>
            <a:off x="3499268" y="3905881"/>
            <a:ext cx="1087247" cy="1108180"/>
          </a:xfrm>
          <a:prstGeom prst="straightConnector1">
            <a:avLst/>
          </a:prstGeom>
          <a:ln w="19050">
            <a:solidFill>
              <a:srgbClr val="1824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63A1951-B7CC-CE61-98A9-76AFAD836F1B}"/>
              </a:ext>
            </a:extLst>
          </p:cNvPr>
          <p:cNvSpPr txBox="1"/>
          <p:nvPr/>
        </p:nvSpPr>
        <p:spPr>
          <a:xfrm>
            <a:off x="3280988" y="4530856"/>
            <a:ext cx="1035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software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8FC397A-D5D9-9034-15DC-134A7C0DBEC0}"/>
              </a:ext>
            </a:extLst>
          </p:cNvPr>
          <p:cNvSpPr txBox="1"/>
          <p:nvPr/>
        </p:nvSpPr>
        <p:spPr>
          <a:xfrm>
            <a:off x="3341193" y="2653120"/>
            <a:ext cx="1086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962969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6A12F-60E7-8635-1CDA-F9388A6829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96442-8BAF-D2CE-2243-2E1BA4A063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613709"/>
            <a:ext cx="10515600" cy="374669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>
                <a:solidFill>
                  <a:srgbClr val="003D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+mj-ea"/>
                <a:cs typeface="+mj-cs"/>
              </a:rPr>
              <a:t>A Topic in Software Design</a:t>
            </a:r>
            <a:endParaRPr lang="en-US" sz="4000" dirty="0"/>
          </a:p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4000" dirty="0"/>
              <a:t>How do we organize multiple events in code?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3AC1FE-506E-785B-3791-FB00B2EE6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379" y="3055411"/>
            <a:ext cx="3052885" cy="2286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BA7A28-5293-D265-0EE6-9ADB09793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271" y="3055411"/>
            <a:ext cx="3416229" cy="2286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763D578-C08E-B214-79A2-747D6F7F9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4508" y="3055411"/>
            <a:ext cx="3345366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92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9CCAE-8B4A-607B-E1F9-8DC7E9A44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EB05C-70FF-4E50-1D6E-F41D08D516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613709"/>
            <a:ext cx="10515600" cy="374669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>
                <a:solidFill>
                  <a:srgbClr val="003D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+mj-ea"/>
                <a:cs typeface="+mj-cs"/>
              </a:rPr>
              <a:t>A Topic in Software Design</a:t>
            </a:r>
            <a:endParaRPr lang="en-US" sz="4000" dirty="0"/>
          </a:p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4000" dirty="0"/>
              <a:t>How do we organize multiple events in code?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C3318C-5D0E-8FE6-1098-0F59ADAE4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379" y="3055411"/>
            <a:ext cx="3052885" cy="2286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422A14-B5DD-E0D5-265A-E1EF69C32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271" y="3055411"/>
            <a:ext cx="3416229" cy="2286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87ED010-DDEA-FED7-1AD6-9D4ABCD0D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4508" y="3055411"/>
            <a:ext cx="3345366" cy="2286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CBAD02-4AE2-5C5D-040D-17E85C71ED89}"/>
              </a:ext>
            </a:extLst>
          </p:cNvPr>
          <p:cNvSpPr txBox="1"/>
          <p:nvPr/>
        </p:nvSpPr>
        <p:spPr>
          <a:xfrm>
            <a:off x="2611489" y="5546986"/>
            <a:ext cx="73681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 dirty="0">
                <a:solidFill>
                  <a:srgbClr val="C00000"/>
                </a:solidFill>
              </a:rPr>
              <a:t>One Solution for All: Finite State Machine</a:t>
            </a:r>
          </a:p>
        </p:txBody>
      </p:sp>
    </p:spTree>
    <p:extLst>
      <p:ext uri="{BB962C8B-B14F-4D97-AF65-F5344CB8AC3E}">
        <p14:creationId xmlns:p14="http://schemas.microsoft.com/office/powerpoint/2010/main" val="3108497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>
          <a:solidFill>
            <a:srgbClr val="182428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17273</TotalTime>
  <Words>1473</Words>
  <Application>Microsoft Office PowerPoint</Application>
  <PresentationFormat>Widescreen</PresentationFormat>
  <Paragraphs>285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Arial</vt:lpstr>
      <vt:lpstr>Arial Nova</vt:lpstr>
      <vt:lpstr>Calibri</vt:lpstr>
      <vt:lpstr>Calibri Light</vt:lpstr>
      <vt:lpstr>Cambria</vt:lpstr>
      <vt:lpstr>Cambria Math</vt:lpstr>
      <vt:lpstr>Montserrat</vt:lpstr>
      <vt:lpstr>Roboto</vt:lpstr>
      <vt:lpstr>Times New Roman</vt:lpstr>
      <vt:lpstr>Wingdings</vt:lpstr>
      <vt:lpstr>Office Theme</vt:lpstr>
      <vt:lpstr>Course: Embedded System Design and Modeling Topic: Finite State Machine </vt:lpstr>
      <vt:lpstr>Resources</vt:lpstr>
      <vt:lpstr>PowerPoint Presentation</vt:lpstr>
      <vt:lpstr>What is an Embedded System?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Finite State Machine</vt:lpstr>
      <vt:lpstr>Wrap-Up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Schmiedeler</dc:creator>
  <cp:lastModifiedBy>Cao, Yue</cp:lastModifiedBy>
  <cp:revision>104</cp:revision>
  <dcterms:created xsi:type="dcterms:W3CDTF">2023-08-08T00:35:19Z</dcterms:created>
  <dcterms:modified xsi:type="dcterms:W3CDTF">2024-03-01T01:36:18Z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2023-10-02T11:47:46Z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8aee67cb-02b4-4903-a591-bdb98ccaf554</vt:lpwstr>
  </property>
  <property fmtid="{D5CDD505-2E9C-101B-9397-08002B2CF9AE}" pid="8" name="MSIP_Label_4044bd30-2ed7-4c9d-9d12-46200872a97b_ContentBits">
    <vt:lpwstr>0</vt:lpwstr>
  </property>
</Properties>
</file>

<file path=docProps/thumbnail.jpeg>
</file>